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56" r:id="rId2"/>
    <p:sldId id="268" r:id="rId3"/>
    <p:sldId id="270" r:id="rId4"/>
    <p:sldId id="275" r:id="rId5"/>
    <p:sldId id="271" r:id="rId6"/>
    <p:sldId id="273" r:id="rId7"/>
    <p:sldId id="272" r:id="rId8"/>
    <p:sldId id="276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5788A-5966-40D1-89CF-A168804140FB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B5BD0-460A-4A9C-904F-562AFB37A8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938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B5BD0-460A-4A9C-904F-562AFB37A88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460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B5BD0-460A-4A9C-904F-562AFB37A88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612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1332658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spc="150" normalizeH="0" baseline="0" dirty="0" smtClean="0">
                <a:ln w="1143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Дорожная техника: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spc="150" dirty="0" smtClean="0">
                <a:ln w="1143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каток, </a:t>
            </a:r>
            <a:r>
              <a:rPr lang="ru-RU" sz="5400" b="1" spc="150" dirty="0" err="1" smtClean="0">
                <a:ln w="1143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асфальтоукладчик</a:t>
            </a:r>
            <a:r>
              <a:rPr lang="ru-RU" sz="5400" b="1" spc="150" dirty="0" smtClean="0">
                <a:ln w="11430"/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5400" b="1" i="0" u="none" strike="noStrike" spc="150" normalizeH="0" baseline="0" dirty="0" smtClean="0">
              <a:ln w="11430"/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0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Тематический блок </a:t>
            </a:r>
          </a:p>
          <a:p>
            <a:pPr algn="ctr"/>
            <a:r>
              <a:rPr lang="ru-RU" sz="2400" b="1" i="1" dirty="0" smtClean="0">
                <a:latin typeface="Bookman Old Style" pitchFamily="18" charset="0"/>
              </a:rPr>
              <a:t>«Дорожные, строительные и </a:t>
            </a:r>
            <a:r>
              <a:rPr lang="ru-RU" sz="2400" b="1" i="1" dirty="0" smtClean="0">
                <a:latin typeface="Bookman Old Style" pitchFamily="18" charset="0"/>
              </a:rPr>
              <a:t>подъемно - </a:t>
            </a:r>
            <a:r>
              <a:rPr lang="ru-RU" sz="2400" b="1" i="1" dirty="0" smtClean="0">
                <a:latin typeface="Bookman Old Style" pitchFamily="18" charset="0"/>
              </a:rPr>
              <a:t>транспортные машины</a:t>
            </a:r>
            <a:r>
              <a:rPr lang="ru-RU" b="1" i="1" dirty="0" smtClean="0"/>
              <a:t>»</a:t>
            </a:r>
            <a:endParaRPr lang="ru-RU" b="1" i="1" dirty="0"/>
          </a:p>
        </p:txBody>
      </p:sp>
      <p:pic>
        <p:nvPicPr>
          <p:cNvPr id="8" name="Picture 6" descr="https://os1.ru/article/11068-novinki-asfaltoukladchikov-mashiny-dlya-ukladki-asfalta/Dynapac1.jpg"/>
          <p:cNvPicPr>
            <a:picLocks noChangeAspect="1" noChangeArrowheads="1"/>
          </p:cNvPicPr>
          <p:nvPr/>
        </p:nvPicPr>
        <p:blipFill>
          <a:blip r:embed="rId2" cstate="print"/>
          <a:srcRect l="6504"/>
          <a:stretch>
            <a:fillRect/>
          </a:stretch>
        </p:blipFill>
        <p:spPr bwMode="auto">
          <a:xfrm>
            <a:off x="4932040" y="3861048"/>
            <a:ext cx="3906246" cy="2160240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8244408" y="5805264"/>
            <a:ext cx="590872" cy="21602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4" name="Picture 2" descr="https://s-t-k.su/wp-content/uploads/2018/04/BW-161-ADO-4.jpg"/>
          <p:cNvPicPr>
            <a:picLocks noChangeAspect="1" noChangeArrowheads="1"/>
          </p:cNvPicPr>
          <p:nvPr/>
        </p:nvPicPr>
        <p:blipFill>
          <a:blip r:embed="rId3" cstate="print"/>
          <a:srcRect l="10345" r="13793"/>
          <a:stretch>
            <a:fillRect/>
          </a:stretch>
        </p:blipFill>
        <p:spPr bwMode="auto">
          <a:xfrm flipH="1">
            <a:off x="395536" y="3861048"/>
            <a:ext cx="3672408" cy="2160240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8126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0" t="5110" b="31732"/>
          <a:stretch>
            <a:fillRect/>
          </a:stretch>
        </p:blipFill>
        <p:spPr bwMode="auto">
          <a:xfrm>
            <a:off x="323528" y="548680"/>
            <a:ext cx="3829822" cy="324036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4077072"/>
            <a:ext cx="38884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A50021"/>
                </a:solidFill>
              </a:rPr>
              <a:t>Като́к</a:t>
            </a:r>
            <a:r>
              <a:rPr lang="ru-RU" dirty="0" smtClean="0">
                <a:solidFill>
                  <a:srgbClr val="A50021"/>
                </a:solidFill>
              </a:rPr>
              <a:t> —</a:t>
            </a:r>
            <a:r>
              <a:rPr lang="ru-RU" dirty="0" smtClean="0"/>
              <a:t> машина, предназначенная для послойного уплотнения грунтов и оснований при постройке насыпей, дамб, дорожных оснований и других земляных сооружений на строительстве автомобильных дорог, аэродромов, гидротехнических сооружений. </a:t>
            </a:r>
            <a:endParaRPr lang="ru-RU" dirty="0"/>
          </a:p>
        </p:txBody>
      </p:sp>
      <p:sp>
        <p:nvSpPr>
          <p:cNvPr id="1026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https://автотранс163.рф/sites/default/files/2019-03/%D0%9A%D0%B0%D1%82%D0%BE%D0%BA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https://автотранс163.рф/sites/default/files/2019-03/%D0%9A%D0%B0%D1%82%D0%BE%D0%BA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2" name="Picture 18" descr="https://st25.stpulscen.ru/images/product/100/338/851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564904"/>
            <a:ext cx="4320480" cy="3498149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5508104" y="260648"/>
            <a:ext cx="25632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A50021"/>
                </a:solidFill>
              </a:rPr>
              <a:t>Каток </a:t>
            </a:r>
            <a:endParaRPr lang="ru-RU" sz="6000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661248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Рабочим органом катка являются колеса и/или валец  —цилиндр, расположенный вместо колеса или колёс. Своей массой каток сдавливает уплотняемое вещество. </a:t>
            </a:r>
            <a:endParaRPr lang="ru-RU" dirty="0"/>
          </a:p>
        </p:txBody>
      </p:sp>
      <p:pic>
        <p:nvPicPr>
          <p:cNvPr id="27650" name="Picture 2" descr="https://preview.free3d.com/img-dev/2014/02/1764715364664477672/8me66ttu-900.jpg"/>
          <p:cNvPicPr>
            <a:picLocks noChangeAspect="1" noChangeArrowheads="1"/>
          </p:cNvPicPr>
          <p:nvPr/>
        </p:nvPicPr>
        <p:blipFill>
          <a:blip r:embed="rId3" cstate="print"/>
          <a:srcRect t="13111" b="14050"/>
          <a:stretch>
            <a:fillRect/>
          </a:stretch>
        </p:blipFill>
        <p:spPr bwMode="auto">
          <a:xfrm>
            <a:off x="1979712" y="692696"/>
            <a:ext cx="5791152" cy="4680520"/>
          </a:xfrm>
          <a:prstGeom prst="rect">
            <a:avLst/>
          </a:prstGeom>
          <a:noFill/>
          <a:ln w="3175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827584" y="4869160"/>
            <a:ext cx="13693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A50021"/>
                </a:solidFill>
              </a:rPr>
              <a:t>ВАЛЕЦ</a:t>
            </a:r>
            <a:endParaRPr lang="ru-RU" sz="2800" b="1" dirty="0">
              <a:solidFill>
                <a:srgbClr val="A50021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19876923">
            <a:off x="2207778" y="5011574"/>
            <a:ext cx="64807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56176" y="764704"/>
            <a:ext cx="16482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A50021"/>
                </a:solidFill>
              </a:rPr>
              <a:t>КАБИНА</a:t>
            </a:r>
            <a:endParaRPr lang="ru-RU" sz="2800" b="1" dirty="0">
              <a:solidFill>
                <a:srgbClr val="A50021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 rot="9225309" flipV="1">
            <a:off x="6742665" y="1257817"/>
            <a:ext cx="648072" cy="1982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524328" y="5013176"/>
            <a:ext cx="15602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A50021"/>
                </a:solidFill>
              </a:rPr>
              <a:t>КОЛЕСО</a:t>
            </a:r>
            <a:endParaRPr lang="ru-RU" sz="2800" b="1" dirty="0">
              <a:solidFill>
                <a:srgbClr val="A50021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13149529" flipV="1">
            <a:off x="7534752" y="4714202"/>
            <a:ext cx="648072" cy="1982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A50021"/>
                </a:solidFill>
              </a:rPr>
              <a:t>КАТКИ С ГЛАДКИМИ ВАЛЬЦАМИ</a:t>
            </a:r>
            <a:r>
              <a:rPr lang="ru-RU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>представляют собой машины с гладкими широкими металлическими колесами. Обычно применяется для </a:t>
            </a:r>
          </a:p>
          <a:p>
            <a:r>
              <a:rPr lang="ru-RU" dirty="0" smtClean="0"/>
              <a:t>                                                                                  </a:t>
            </a:r>
            <a:r>
              <a:rPr lang="ru-RU" dirty="0" err="1" smtClean="0"/>
              <a:t>асфальтоукладочных</a:t>
            </a:r>
            <a:r>
              <a:rPr lang="ru-RU" dirty="0" smtClean="0"/>
              <a:t> работ.</a:t>
            </a:r>
            <a:endParaRPr lang="ru-RU" dirty="0"/>
          </a:p>
        </p:txBody>
      </p:sp>
      <p:pic>
        <p:nvPicPr>
          <p:cNvPr id="32772" name="Picture 4" descr="https://www.copo.ru/images/training/216_0.jpg"/>
          <p:cNvPicPr>
            <a:picLocks noChangeAspect="1" noChangeArrowheads="1"/>
          </p:cNvPicPr>
          <p:nvPr/>
        </p:nvPicPr>
        <p:blipFill>
          <a:blip r:embed="rId2" cstate="print"/>
          <a:srcRect r="10294"/>
          <a:stretch>
            <a:fillRect/>
          </a:stretch>
        </p:blipFill>
        <p:spPr bwMode="auto">
          <a:xfrm>
            <a:off x="4283968" y="2660521"/>
            <a:ext cx="4536504" cy="3792815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2" descr="http://mantrafze.com/uploads/products/1_569.jpg"/>
          <p:cNvPicPr>
            <a:picLocks noChangeAspect="1" noChangeArrowheads="1"/>
          </p:cNvPicPr>
          <p:nvPr/>
        </p:nvPicPr>
        <p:blipFill>
          <a:blip r:embed="rId3" cstate="print"/>
          <a:srcRect l="9450" t="6300" r="5501" b="7601"/>
          <a:stretch>
            <a:fillRect/>
          </a:stretch>
        </p:blipFill>
        <p:spPr bwMode="auto">
          <a:xfrm>
            <a:off x="467544" y="1052736"/>
            <a:ext cx="3941121" cy="3168352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88640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A50021"/>
                </a:solidFill>
              </a:rPr>
              <a:t>КУЛАЧКОВЫЕ КАТКИ</a:t>
            </a:r>
            <a:r>
              <a:rPr lang="ru-RU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>отличаются тем, что покрыты кулачками — небольшими выступами. При укатке кулачки проникают в грунт, разбивают комья и перемешивают его, улучшая уплотнение. Эффективны для работы с рыхлым</a:t>
            </a:r>
          </a:p>
          <a:p>
            <a:r>
              <a:rPr lang="ru-RU" dirty="0" smtClean="0"/>
              <a:t>                                                                                 грунтом;</a:t>
            </a:r>
            <a:endParaRPr lang="ru-RU" dirty="0"/>
          </a:p>
        </p:txBody>
      </p:sp>
      <p:pic>
        <p:nvPicPr>
          <p:cNvPr id="26626" name="Picture 2" descr="https://rovnayadoroga.ru/wp-content/uploads/2018/10/4-1024x768.jpeg"/>
          <p:cNvPicPr>
            <a:picLocks noChangeAspect="1" noChangeArrowheads="1"/>
          </p:cNvPicPr>
          <p:nvPr/>
        </p:nvPicPr>
        <p:blipFill>
          <a:blip r:embed="rId2" cstate="print"/>
          <a:srcRect l="4938" t="14815" r="22222" b="9465"/>
          <a:stretch>
            <a:fillRect/>
          </a:stretch>
        </p:blipFill>
        <p:spPr bwMode="auto">
          <a:xfrm>
            <a:off x="3707904" y="2492896"/>
            <a:ext cx="5040560" cy="3929928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6628" name="Picture 4" descr="http://ast28.ru/images/lovol/FD812/1.jpg"/>
          <p:cNvPicPr>
            <a:picLocks noChangeAspect="1" noChangeArrowheads="1"/>
          </p:cNvPicPr>
          <p:nvPr/>
        </p:nvPicPr>
        <p:blipFill>
          <a:blip r:embed="rId3" cstate="print"/>
          <a:srcRect r="6350"/>
          <a:stretch>
            <a:fillRect/>
          </a:stretch>
        </p:blipFill>
        <p:spPr bwMode="auto">
          <a:xfrm>
            <a:off x="323528" y="1196752"/>
            <a:ext cx="3960440" cy="3168352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2880320" cy="3139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A50021"/>
                </a:solidFill>
              </a:rPr>
              <a:t>РЕШЕТЧАТЫЕ КАТКИ</a:t>
            </a:r>
            <a:r>
              <a:rPr lang="ru-RU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>оснащены вальцами с поверхностью из решётки. Используется для трамбовки различных грунтов. При прохождении по неоднородному грунту крупные комки дробятся, что увеличивает </a:t>
            </a:r>
            <a:r>
              <a:rPr lang="ru-RU" dirty="0" err="1" smtClean="0"/>
              <a:t>уплотняемость</a:t>
            </a:r>
            <a:endParaRPr lang="ru-RU" dirty="0" smtClean="0"/>
          </a:p>
        </p:txBody>
      </p:sp>
      <p:pic>
        <p:nvPicPr>
          <p:cNvPr id="34818" name="Picture 2" descr="http://stroy-technics.ru/gallery/mashiny-mehanizmy-transportnogo-stroitelstva/image_1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76672"/>
            <a:ext cx="5400600" cy="2664296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4820" name="Picture 4" descr="https://rovnayadoroga.ru/wp-content/uploads/2018/07/1-768x512.jpeg"/>
          <p:cNvPicPr>
            <a:picLocks noChangeAspect="1" noChangeArrowheads="1"/>
          </p:cNvPicPr>
          <p:nvPr/>
        </p:nvPicPr>
        <p:blipFill>
          <a:blip r:embed="rId3" cstate="print"/>
          <a:srcRect l="6000" t="7383" r="6391" b="2548"/>
          <a:stretch>
            <a:fillRect/>
          </a:stretch>
        </p:blipFill>
        <p:spPr bwMode="auto">
          <a:xfrm>
            <a:off x="683568" y="3501008"/>
            <a:ext cx="3888432" cy="3024336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860032" y="3501008"/>
            <a:ext cx="38519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A50021"/>
                </a:solidFill>
              </a:rPr>
              <a:t>ПНЕВМОКОЛЕСНЫЕ КАТКИ</a:t>
            </a:r>
            <a:r>
              <a:rPr lang="ru-RU" dirty="0" smtClean="0">
                <a:solidFill>
                  <a:srgbClr val="A50021"/>
                </a:solidFill>
              </a:rPr>
              <a:t> </a:t>
            </a:r>
            <a:r>
              <a:rPr lang="ru-RU" dirty="0" smtClean="0"/>
              <a:t>вместо вальцов оснащены собранными в пакеты колесами с пневматическими шинами. Из-за наличия между пневматическими шинами промежутков, от которых при работе остаются неуплотнённые полоски, шины ставят так, чтобы эти промежутки у передних и у задних колёс не совпадали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3384376" cy="28931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/>
              <a:t> </a:t>
            </a:r>
            <a:r>
              <a:rPr lang="ru-RU" sz="2000" b="1" dirty="0" err="1" smtClean="0">
                <a:solidFill>
                  <a:srgbClr val="A50021"/>
                </a:solidFill>
              </a:rPr>
              <a:t>Асфальтоукла́дчик</a:t>
            </a:r>
            <a:r>
              <a:rPr lang="ru-RU" sz="2000" dirty="0" smtClean="0">
                <a:solidFill>
                  <a:srgbClr val="A50021"/>
                </a:solidFill>
              </a:rPr>
              <a:t> </a:t>
            </a:r>
            <a:r>
              <a:rPr lang="ru-RU" dirty="0" smtClean="0"/>
              <a:t>—</a:t>
            </a:r>
            <a:r>
              <a:rPr lang="ru-RU" dirty="0" err="1" smtClean="0"/>
              <a:t>дорожностроительная</a:t>
            </a:r>
            <a:r>
              <a:rPr lang="ru-RU" dirty="0" smtClean="0"/>
              <a:t> машина, предназначенная для укладки слоев асфальтобетонного покрытия, включающей распределение и предварительное уплотнение асфальтобетонной смеси по нижележащему слою дорожной одежды.</a:t>
            </a:r>
            <a:endParaRPr lang="ru-RU" dirty="0"/>
          </a:p>
        </p:txBody>
      </p:sp>
      <p:pic>
        <p:nvPicPr>
          <p:cNvPr id="29702" name="Picture 6" descr="https://spets-avto.kz/wp-content/uploads/2018/09/AFW_700-3_Asphalt_Paver_RYP_100_Mrgb.jpg"/>
          <p:cNvPicPr>
            <a:picLocks noChangeAspect="1" noChangeArrowheads="1"/>
          </p:cNvPicPr>
          <p:nvPr/>
        </p:nvPicPr>
        <p:blipFill>
          <a:blip r:embed="rId3" cstate="print"/>
          <a:srcRect r="578"/>
          <a:stretch>
            <a:fillRect/>
          </a:stretch>
        </p:blipFill>
        <p:spPr bwMode="auto">
          <a:xfrm>
            <a:off x="4211960" y="404664"/>
            <a:ext cx="4608512" cy="3093628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4" descr="http://www.euromash.com.ua/img/uploads/prebg/aft_600-3_asphalt_paver_front_side_mrgb.jpg"/>
          <p:cNvPicPr>
            <a:picLocks noChangeAspect="1" noChangeArrowheads="1"/>
          </p:cNvPicPr>
          <p:nvPr/>
        </p:nvPicPr>
        <p:blipFill>
          <a:blip r:embed="rId4" cstate="print"/>
          <a:srcRect l="7246" t="10870" r="2899" b="8696"/>
          <a:stretch>
            <a:fillRect/>
          </a:stretch>
        </p:blipFill>
        <p:spPr bwMode="auto">
          <a:xfrm flipH="1">
            <a:off x="683568" y="3717032"/>
            <a:ext cx="3744416" cy="2536540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2" descr="C:\Users\Vadim\Desktop\АСФАЛЬТ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17032"/>
            <a:ext cx="3672408" cy="2520280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55576" y="6309320"/>
            <a:ext cx="3486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Гусеничный </a:t>
            </a:r>
            <a:r>
              <a:rPr lang="ru-RU" dirty="0" err="1" smtClean="0"/>
              <a:t>асфальтоукладчик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60032" y="6309320"/>
            <a:ext cx="3252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Колесный </a:t>
            </a:r>
            <a:r>
              <a:rPr lang="ru-RU" dirty="0" err="1" smtClean="0"/>
              <a:t>асфальтоукладчик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mindortrans.su/attachments/uploads/2018/IMG_55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8379662" cy="5589170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763688" y="0"/>
            <a:ext cx="52272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A50021"/>
                </a:solidFill>
              </a:rPr>
              <a:t>Дорожные работы</a:t>
            </a:r>
            <a:endParaRPr lang="ru-RU" sz="4400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3688" y="0"/>
            <a:ext cx="60524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A50021"/>
                </a:solidFill>
              </a:rPr>
              <a:t>Уплотнение асфальта</a:t>
            </a:r>
            <a:endParaRPr lang="ru-RU" sz="4400" b="1" dirty="0">
              <a:solidFill>
                <a:srgbClr val="A50021"/>
              </a:solidFill>
            </a:endParaRPr>
          </a:p>
        </p:txBody>
      </p:sp>
      <p:pic>
        <p:nvPicPr>
          <p:cNvPr id="6" name="Picture 2" descr="http://newpravda.denver09-35.lclients.ru/sites/default/files/1-rabochiy_harakter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4608512" cy="3444863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2" descr="C:\Users\Vadim\Desktop\укладка асфальт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52936"/>
            <a:ext cx="5400600" cy="3600400"/>
          </a:xfrm>
          <a:prstGeom prst="rect">
            <a:avLst/>
          </a:prstGeom>
          <a:ln w="88900" cap="sq" cmpd="thickThin">
            <a:solidFill>
              <a:srgbClr val="A5002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185</TotalTime>
  <Words>168</Words>
  <Application>Microsoft Office PowerPoint</Application>
  <PresentationFormat>Экран (4:3)</PresentationFormat>
  <Paragraphs>23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Bookman Old Style</vt:lpstr>
      <vt:lpstr>Calibri</vt:lpstr>
      <vt:lpstr>Cambria</vt:lpstr>
      <vt:lpstr>Franklin Gothic Book</vt:lpstr>
      <vt:lpstr>Perpetua</vt:lpstr>
      <vt:lpstr>Times New Roman</vt:lpstr>
      <vt:lpstr>Wingdings 2</vt:lpstr>
      <vt:lpstr>Справедливость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общеобразовательное учреждение  Самарской области средняя общеобразовательная школа №22   городского округа  Чапаевск Самарской области   структурное подразделение -  детский сад № 28  «Елочка»   Парциальная образовательная программа дошкольного образования «ОТ ФРЁБЕЛЯ ДО РОБОТА: РАСТИМ БУДУЩИХ ИНЖЕНЕРОВ» Тема: «Дорожные и подъёмно-транспортные машины » Составитель: Минеева Елена  Витальевна</dc:title>
  <dc:creator>Paulina</dc:creator>
  <cp:lastModifiedBy>hp</cp:lastModifiedBy>
  <cp:revision>24</cp:revision>
  <dcterms:created xsi:type="dcterms:W3CDTF">2018-04-25T09:59:47Z</dcterms:created>
  <dcterms:modified xsi:type="dcterms:W3CDTF">2020-02-19T06:49:34Z</dcterms:modified>
</cp:coreProperties>
</file>