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56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59" r:id="rId1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9A725-A760-422C-9C0E-49F2FD2FF1DB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B853A0-FF13-4B2C-9AEB-7DD54084E5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986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853A0-FF13-4B2C-9AEB-7DD54084E56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531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853A0-FF13-4B2C-9AEB-7DD54084E56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909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8336"/>
            <a:ext cx="9180512" cy="686750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27384"/>
            <a:ext cx="9180512" cy="686750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19.02.2020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420888"/>
            <a:ext cx="9144000" cy="2880320"/>
          </a:xfrm>
          <a:solidFill>
            <a:srgbClr val="FFCCFF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КОНДИЦИОНЕРЫ</a:t>
            </a:r>
            <a:br>
              <a:rPr lang="ru-RU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</a:b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как помощники в быту</a:t>
            </a:r>
            <a:b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</a:b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 и на производстве</a:t>
            </a:r>
            <a:endParaRPr lang="uk-UA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pic>
        <p:nvPicPr>
          <p:cNvPr id="4098" name="Picture 2" descr="https://static.tildacdn.com/tild3866-3562-4537-b964-316665376561/__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32656"/>
            <a:ext cx="3199284" cy="194421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067944" y="332656"/>
            <a:ext cx="4572000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Bookman Old Style" pitchFamily="18" charset="0"/>
              </a:rPr>
              <a:t>Тематический блок</a:t>
            </a:r>
          </a:p>
          <a:p>
            <a:pPr algn="ctr"/>
            <a:r>
              <a:rPr lang="ru-RU" sz="2000" b="1" i="1" dirty="0" smtClean="0">
                <a:latin typeface="Bookman Old Style" pitchFamily="18" charset="0"/>
              </a:rPr>
              <a:t>«Машины и аппараты, процессы холодильной и криогенной техники, систем кондиционирования и жизнеобеспечения»</a:t>
            </a:r>
            <a:endParaRPr lang="ru-RU" sz="2000" b="1" i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12968" cy="923330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C0099"/>
                </a:solidFill>
                <a:latin typeface="Bookman Old Style" pitchFamily="18" charset="0"/>
              </a:rPr>
              <a:t>КОНДИЦИОНЕ́Р</a:t>
            </a:r>
            <a:r>
              <a:rPr lang="ru-RU" b="1" dirty="0" smtClean="0">
                <a:latin typeface="Bookman Old Style" pitchFamily="18" charset="0"/>
              </a:rPr>
              <a:t> </a:t>
            </a:r>
            <a:r>
              <a:rPr lang="ru-RU" dirty="0" smtClean="0">
                <a:latin typeface="Bookman Old Style" pitchFamily="18" charset="0"/>
              </a:rPr>
              <a:t>— устройство, предназначенное для регулирования и поддержания заданной температуры воздуха в помещении. </a:t>
            </a:r>
          </a:p>
          <a:p>
            <a:pPr algn="just"/>
            <a:r>
              <a:rPr lang="ru-RU" dirty="0" smtClean="0">
                <a:latin typeface="Bookman Old Style" pitchFamily="18" charset="0"/>
              </a:rPr>
              <a:t>  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2052" name="Picture 4" descr="https://raybt.ru/uploads/images/product/42/thumbs/5026879-10501050.jpg"/>
          <p:cNvPicPr>
            <a:picLocks noChangeAspect="1" noChangeArrowheads="1"/>
          </p:cNvPicPr>
          <p:nvPr/>
        </p:nvPicPr>
        <p:blipFill>
          <a:blip r:embed="rId2" cstate="print"/>
          <a:srcRect t="10204" r="2041" b="10204"/>
          <a:stretch>
            <a:fillRect/>
          </a:stretch>
        </p:blipFill>
        <p:spPr bwMode="auto">
          <a:xfrm>
            <a:off x="4067944" y="2060848"/>
            <a:ext cx="4896544" cy="4608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C0099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683568" y="184482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  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6146" name="Picture 2" descr="https://spb.tdkomfort.ru/upload/iblock/acb/nastennaya_split_sistema_midea_kids_star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79512" y="1196752"/>
            <a:ext cx="3707904" cy="37345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C0099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https://www.photoshopsunduchok.ru/images/stories/2012/cliparty/klipart-kondicione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60648"/>
            <a:ext cx="6084168" cy="59046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C0099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0" y="188640"/>
            <a:ext cx="3024336" cy="5981318"/>
          </a:xfrm>
          <a:prstGeom prst="rect">
            <a:avLst/>
          </a:prstGeom>
          <a:solidFill>
            <a:srgbClr val="FFCCFF"/>
          </a:solidFill>
          <a:ln w="76200">
            <a:solidFill>
              <a:srgbClr val="CC009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Bookman Old Style" pitchFamily="18" charset="0"/>
              </a:rPr>
              <a:t>Наиболее широко кондиционеры используются для снижения температуры воздуха внутри помещений в жаркое время года и круглогодично в помещениях, где образуется избыточное тепло (информационно вычислительные центры, вагоны метро, салоны самолетов, зрительные залы и т. д.) или требуется поддержание определённой температуры (продуктовые склады, операционные).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www.aermec.com.ua/images/oborudovanie/tsentralnye-konditsionery/energy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79435"/>
            <a:ext cx="7524328" cy="506254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188640"/>
            <a:ext cx="8712968" cy="1200329"/>
          </a:xfrm>
          <a:prstGeom prst="rect">
            <a:avLst/>
          </a:prstGeom>
          <a:solidFill>
            <a:srgbClr val="FFCCFF"/>
          </a:solidFill>
          <a:ln w="76200">
            <a:solidFill>
              <a:srgbClr val="CC009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C0099"/>
                </a:solidFill>
                <a:latin typeface="Bookman Old Style" pitchFamily="18" charset="0"/>
              </a:rPr>
              <a:t>Центральные кондиционеры</a:t>
            </a:r>
            <a:r>
              <a:rPr lang="ru-RU" dirty="0" smtClean="0">
                <a:solidFill>
                  <a:srgbClr val="CC0099"/>
                </a:solidFill>
                <a:latin typeface="Bookman Old Style" pitchFamily="18" charset="0"/>
              </a:rPr>
              <a:t> — </a:t>
            </a:r>
            <a:r>
              <a:rPr lang="ru-RU" dirty="0" smtClean="0">
                <a:latin typeface="Bookman Old Style" pitchFamily="18" charset="0"/>
              </a:rPr>
              <a:t>промышленные агрегаты, которые применяются для обработки воздуха в крупных коммерческих и административных зданиях, плавательных бассейнах, промышленных предприятиях и других. 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11960" y="1772816"/>
            <a:ext cx="39917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C0099"/>
                </a:solidFill>
                <a:latin typeface="Bookman Old Style" pitchFamily="18" charset="0"/>
              </a:rPr>
              <a:t>ПРОМЫШЛЕННЫЕ АГРЕГАТЫ</a:t>
            </a:r>
            <a:endParaRPr lang="ru-RU" b="1" dirty="0">
              <a:solidFill>
                <a:srgbClr val="CC0099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260649"/>
            <a:ext cx="8712968" cy="1754326"/>
          </a:xfrm>
          <a:prstGeom prst="rect">
            <a:avLst/>
          </a:prstGeom>
          <a:solidFill>
            <a:srgbClr val="FFCCFF"/>
          </a:solidFill>
          <a:ln w="76200">
            <a:solidFill>
              <a:srgbClr val="CC009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C0099"/>
                </a:solidFill>
                <a:latin typeface="Bookman Old Style" pitchFamily="18" charset="0"/>
              </a:rPr>
              <a:t>Прецизионные кондиционеры</a:t>
            </a:r>
            <a:r>
              <a:rPr lang="ru-RU" dirty="0" smtClean="0">
                <a:solidFill>
                  <a:srgbClr val="CC0099"/>
                </a:solidFill>
                <a:latin typeface="Bookman Old Style" pitchFamily="18" charset="0"/>
              </a:rPr>
              <a:t> </a:t>
            </a:r>
            <a:r>
              <a:rPr lang="ru-RU" dirty="0" smtClean="0">
                <a:latin typeface="Bookman Old Style" pitchFamily="18" charset="0"/>
              </a:rPr>
              <a:t>— применяется в помещениях, требующих поддержания заданных параметров с высокой надёжностью и точностью, таких как медицинские учреждения, производственные помещения, лаборатории, посты управления, узлы связи, залы электронных вычислительных машин, диспетчерские пункты и другие помещения. 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3074" name="Picture 2" descr="https://aclima.ua/sites/default/files/styles/og_image2/public/dlya_golovnoyi.png?itok=v5U5twE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060848"/>
            <a:ext cx="7128792" cy="45941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51520" y="764704"/>
            <a:ext cx="8712968" cy="1200329"/>
          </a:xfrm>
          <a:prstGeom prst="rect">
            <a:avLst/>
          </a:prstGeom>
          <a:solidFill>
            <a:srgbClr val="FFCCFF"/>
          </a:solidFill>
          <a:ln w="76200">
            <a:solidFill>
              <a:srgbClr val="CC009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C0099"/>
                </a:solidFill>
                <a:latin typeface="Bookman Old Style" pitchFamily="18" charset="0"/>
              </a:rPr>
              <a:t>Сплит</a:t>
            </a:r>
            <a:r>
              <a:rPr lang="ru-RU" dirty="0" smtClean="0">
                <a:solidFill>
                  <a:srgbClr val="CC0099"/>
                </a:solidFill>
                <a:latin typeface="Bookman Old Style" pitchFamily="18" charset="0"/>
              </a:rPr>
              <a:t>-</a:t>
            </a:r>
            <a:r>
              <a:rPr lang="ru-RU" b="1" dirty="0" smtClean="0">
                <a:solidFill>
                  <a:srgbClr val="CC0099"/>
                </a:solidFill>
                <a:latin typeface="Bookman Old Style" pitchFamily="18" charset="0"/>
              </a:rPr>
              <a:t>система</a:t>
            </a:r>
            <a:r>
              <a:rPr lang="ru-RU" dirty="0" smtClean="0">
                <a:latin typeface="Bookman Old Style" pitchFamily="18" charset="0"/>
              </a:rPr>
              <a:t> (англ. </a:t>
            </a:r>
            <a:r>
              <a:rPr lang="ru-RU" dirty="0" err="1" smtClean="0">
                <a:latin typeface="Bookman Old Style" pitchFamily="18" charset="0"/>
              </a:rPr>
              <a:t>split</a:t>
            </a:r>
            <a:r>
              <a:rPr lang="ru-RU" dirty="0" smtClean="0">
                <a:latin typeface="Bookman Old Style" pitchFamily="18" charset="0"/>
              </a:rPr>
              <a:t> — «разделять») — </a:t>
            </a:r>
            <a:r>
              <a:rPr lang="ru-RU" b="1" dirty="0" smtClean="0">
                <a:solidFill>
                  <a:srgbClr val="CC0099"/>
                </a:solidFill>
                <a:latin typeface="Bookman Old Style" pitchFamily="18" charset="0"/>
              </a:rPr>
              <a:t>кондиционер</a:t>
            </a:r>
            <a:r>
              <a:rPr lang="ru-RU" dirty="0" smtClean="0">
                <a:latin typeface="Bookman Old Style" pitchFamily="18" charset="0"/>
              </a:rPr>
              <a:t>, система кондиционирования воздуха (СКВ), состоящая из двух блоков: внешнего (компрессорно-конденсаторного агрегата) и внутреннего (испарительного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1032" name="Picture 8" descr="https://c7.hotpng.com/preview/75/634/378/air-conditioning-home-appliance-computer-icons-clip-art-air-conditioner.jpg"/>
          <p:cNvPicPr>
            <a:picLocks noChangeAspect="1" noChangeArrowheads="1"/>
          </p:cNvPicPr>
          <p:nvPr/>
        </p:nvPicPr>
        <p:blipFill>
          <a:blip r:embed="rId3" cstate="print"/>
          <a:srcRect t="4412" b="10294"/>
          <a:stretch>
            <a:fillRect/>
          </a:stretch>
        </p:blipFill>
        <p:spPr bwMode="auto">
          <a:xfrm>
            <a:off x="2267744" y="2492896"/>
            <a:ext cx="4896544" cy="41764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C0099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7305035" y="3212976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C0099"/>
                </a:solidFill>
              </a:rPr>
              <a:t>ВНЕШНИЙ БЛОК</a:t>
            </a:r>
            <a:endParaRPr lang="ru-RU" b="1" dirty="0">
              <a:solidFill>
                <a:srgbClr val="CC0099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4869160"/>
            <a:ext cx="1838965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C0099"/>
                </a:solidFill>
              </a:rPr>
              <a:t>ВНУТРЕННИЙ БЛОК</a:t>
            </a:r>
            <a:endParaRPr lang="ru-RU" b="1" dirty="0">
              <a:solidFill>
                <a:srgbClr val="CC0099"/>
              </a:solidFill>
            </a:endParaRPr>
          </a:p>
        </p:txBody>
      </p:sp>
      <p:sp>
        <p:nvSpPr>
          <p:cNvPr id="13" name="Стрелка влево 12"/>
          <p:cNvSpPr/>
          <p:nvPr/>
        </p:nvSpPr>
        <p:spPr>
          <a:xfrm>
            <a:off x="6876256" y="3645024"/>
            <a:ext cx="1440160" cy="484632"/>
          </a:xfrm>
          <a:prstGeom prst="leftArrow">
            <a:avLst/>
          </a:prstGeom>
          <a:solidFill>
            <a:srgbClr val="CC0099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лево 13"/>
          <p:cNvSpPr/>
          <p:nvPr/>
        </p:nvSpPr>
        <p:spPr>
          <a:xfrm flipH="1">
            <a:off x="755576" y="5589240"/>
            <a:ext cx="1440160" cy="484632"/>
          </a:xfrm>
          <a:prstGeom prst="leftArrow">
            <a:avLst/>
          </a:prstGeom>
          <a:solidFill>
            <a:srgbClr val="CC0099"/>
          </a:solidFill>
          <a:ln>
            <a:solidFill>
              <a:srgbClr val="CC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627784" y="188640"/>
            <a:ext cx="3852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C0099"/>
                </a:solidFill>
                <a:latin typeface="Bookman Old Style" pitchFamily="18" charset="0"/>
              </a:rPr>
              <a:t>БЫТОВЫЕ КОНДИЦИОНЕРЫ</a:t>
            </a:r>
            <a:endParaRPr lang="ru-RU" b="1" dirty="0">
              <a:solidFill>
                <a:srgbClr val="CC0099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papamaster.su/wp-content/uploads/2017/02/ustrojstvo-vnutrennego-i-naruzhnogo-blokov-kondicioner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144000" cy="5629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C0099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3419872" y="5733256"/>
            <a:ext cx="2304256" cy="62636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4" descr="https://proventilyaciyu.ru/wp-content/uploads/2019/09/summer_heat_cond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144000" cy="4953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C0099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antares-48.ru/images/2018/02/09/allspli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507315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200</Words>
  <Application>Microsoft Office PowerPoint</Application>
  <PresentationFormat>Экран (4:3)</PresentationFormat>
  <Paragraphs>16</Paragraphs>
  <Slides>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Bookman Old Style</vt:lpstr>
      <vt:lpstr>Calibri</vt:lpstr>
      <vt:lpstr>Тема Office</vt:lpstr>
      <vt:lpstr>Специальное оформление</vt:lpstr>
      <vt:lpstr>КОНДИЦИОНЕРЫ как помощники в быту  и на производстве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hp</cp:lastModifiedBy>
  <cp:revision>16</cp:revision>
  <dcterms:created xsi:type="dcterms:W3CDTF">2009-01-08T12:15:48Z</dcterms:created>
  <dcterms:modified xsi:type="dcterms:W3CDTF">2020-02-19T06:32:26Z</dcterms:modified>
</cp:coreProperties>
</file>