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0" r:id="rId5"/>
    <p:sldId id="263" r:id="rId6"/>
    <p:sldId id="262" r:id="rId7"/>
    <p:sldId id="265" r:id="rId8"/>
    <p:sldId id="261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13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4%D0%B2%D0%B8%D0%B6%D0%BD%D0%BE%D0%B9_%D1%81%D0%BE%D1%81%D1%82%D0%B0%D0%B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%D0%96%D0%B5%D0%BB%D0%B5%D0%B7%D0%BD%D0%B0%D1%8F_%D0%B4%D0%BE%D1%80%D0%BE%D0%B3%D0%B0" TargetMode="External"/><Relationship Id="rId4" Type="http://schemas.openxmlformats.org/officeDocument/2006/relationships/hyperlink" Target="https://ru.wikipedia.org/wiki/%D0%96%D0%B5%D0%BB%D0%B5%D0%B7%D0%BD%D0%BE%D0%B4%D0%BE%D1%80%D0%BE%D0%B6%D0%BD%D1%8B%D0%B9_%D0%BF%D1%83%D1%82%D1%8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s://ru.wikipedia.org/wiki/%D0%98%D0%B7%D0%B4%D0%B5%D0%BB%D0%B8%D0%B5" TargetMode="External"/><Relationship Id="rId7" Type="http://schemas.openxmlformats.org/officeDocument/2006/relationships/image" Target="../media/image16.jpeg"/><Relationship Id="rId2" Type="http://schemas.openxmlformats.org/officeDocument/2006/relationships/hyperlink" Target="https://ru.wikipedia.org/wiki/%D0%A5%D0%BE%D0%B4%D0%BE%D0%B2%D0%B0%D1%8F_%D1%87%D0%B0%D1%81%D1%82%D1%8C_%D1%82%D1%80%D0%B0%D0%BD%D1%81%D0%BF%D0%BE%D1%80%D1%82%D0%BD%D0%BE%D0%B3%D0%BE_%D1%81%D1%80%D0%B5%D0%B4%D1%81%D1%82%D0%B2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6%D0%B5%D0%BB%D0%B5%D0%B7%D0%BD%D0%BE%D0%B4%D0%BE%D1%80%D0%BE%D0%B6%D0%BD%D1%8B%D0%B9_%D0%BF%D1%83%D1%82%D1%8C" TargetMode="External"/><Relationship Id="rId5" Type="http://schemas.openxmlformats.org/officeDocument/2006/relationships/hyperlink" Target="https://ru.wikipedia.org/wiki/%D0%96%D0%B5%D0%BB%D0%B5%D0%B7%D0%BD%D0%BE%D0%B4%D0%BE%D1%80%D0%BE%D0%B6%D0%BD%D1%8B%D0%B9_%D1%82%D1%80%D0%B0%D0%BD%D1%81%D0%BF%D0%BE%D1%80%D1%82" TargetMode="External"/><Relationship Id="rId4" Type="http://schemas.openxmlformats.org/officeDocument/2006/relationships/hyperlink" Target="https://ru.wikipedia.org/wiki/%D0%A0%D0%B5%D0%BB%D1%8C%D1%81%D1%8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8918" y="2110986"/>
            <a:ext cx="4817661" cy="2843150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ru-RU" sz="6000" b="1" dirty="0" smtClean="0">
                <a:ln w="9525">
                  <a:solidFill>
                    <a:srgbClr val="7030A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ookman Old Style" pitchFamily="18" charset="0"/>
              </a:rPr>
              <a:t>ПУТЕВЫЕ МАШИНЫ</a:t>
            </a:r>
            <a:endParaRPr lang="ru-RU" sz="6000" b="1" dirty="0">
              <a:ln w="9525">
                <a:solidFill>
                  <a:srgbClr val="7030A0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3636" y="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 </a:t>
            </a:r>
            <a:r>
              <a:rPr lang="ru-RU" sz="2400" b="1" i="1" dirty="0" smtClean="0">
                <a:latin typeface="Bookman Old Style" pitchFamily="18" charset="0"/>
              </a:rPr>
              <a:t>«Железнодорожный </a:t>
            </a:r>
            <a:r>
              <a:rPr lang="ru-RU" sz="2400" b="1" i="1" dirty="0" smtClean="0">
                <a:latin typeface="Bookman Old Style" pitchFamily="18" charset="0"/>
              </a:rPr>
              <a:t>путь, изыскание и проектирование железных </a:t>
            </a:r>
            <a:r>
              <a:rPr lang="ru-RU" sz="2400" b="1" i="1" dirty="0" smtClean="0">
                <a:latin typeface="Bookman Old Style" pitchFamily="18" charset="0"/>
              </a:rPr>
              <a:t>дорог»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7170" name="Picture 2" descr="https://i.ytimg.com/vi/qlP2OjKlbSc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4521" y="5006952"/>
            <a:ext cx="2987468" cy="1680451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ХОРУЖЕНКО\Оформить\жд\Хоруженко\Путевые машины\PDF\ctm- с 28 стр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0876" y="1502637"/>
            <a:ext cx="7151427" cy="5136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3015" y="0"/>
            <a:ext cx="62643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ПУТЕВЫЕ МАШИНЫ-</a:t>
            </a: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b="1" dirty="0" smtClean="0"/>
              <a:t> </a:t>
            </a:r>
            <a:r>
              <a:rPr lang="ru-RU" dirty="0" smtClean="0">
                <a:latin typeface="Bookman Old Style" pitchFamily="18" charset="0"/>
              </a:rPr>
              <a:t>специальный </a:t>
            </a:r>
            <a:r>
              <a:rPr lang="ru-RU" dirty="0" smtClean="0">
                <a:latin typeface="Bookman Old Style" pitchFamily="18" charset="0"/>
                <a:hlinkClick r:id="rId3" tooltip="Подвижной состав"/>
              </a:rPr>
              <a:t>подвижной состав</a:t>
            </a:r>
            <a:r>
              <a:rPr lang="ru-RU" dirty="0" smtClean="0">
                <a:latin typeface="Bookman Old Style" pitchFamily="18" charset="0"/>
              </a:rPr>
              <a:t>, предназначенный для сооружения верхнего строения </a:t>
            </a:r>
            <a:r>
              <a:rPr lang="ru-RU" dirty="0" smtClean="0">
                <a:latin typeface="Bookman Old Style" pitchFamily="18" charset="0"/>
                <a:hlinkClick r:id="rId4" tooltip="Железнодорожный путь"/>
              </a:rPr>
              <a:t>пути</a:t>
            </a:r>
            <a:r>
              <a:rPr lang="ru-RU" dirty="0" smtClean="0">
                <a:latin typeface="Bookman Old Style" pitchFamily="18" charset="0"/>
              </a:rPr>
              <a:t> при строительстве и реконструкции </a:t>
            </a:r>
            <a:r>
              <a:rPr lang="ru-RU" dirty="0" smtClean="0">
                <a:latin typeface="Bookman Old Style" pitchFamily="18" charset="0"/>
                <a:hlinkClick r:id="rId5" tooltip="Железная дорога"/>
              </a:rPr>
              <a:t>железных дорог</a:t>
            </a:r>
            <a:r>
              <a:rPr lang="ru-RU" dirty="0" smtClean="0">
                <a:latin typeface="Bookman Old Style" pitchFamily="18" charset="0"/>
              </a:rPr>
              <a:t>, а также для выполнения всех работ при их текущем содержании и ремонте. </a:t>
            </a:r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546" y="220221"/>
            <a:ext cx="4782422" cy="3023724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83827" y="431959"/>
            <a:ext cx="32775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РАСПРЕДЕЛИТЕЛЬ-ПЛАНИРОВЩИК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БАЛЛАСТА</a:t>
            </a:r>
            <a:endParaRPr lang="ru-RU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8036" y="1434744"/>
            <a:ext cx="335734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Bookman Old Style" pitchFamily="18" charset="0"/>
              </a:rPr>
              <a:t>предназначен для планирования и перераспределения балласта при строительстве, всех видах ремонта и текущего содержания железнодорожного пути </a:t>
            </a:r>
            <a:endParaRPr lang="ru-RU" sz="1600" dirty="0"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0680" y="3561846"/>
            <a:ext cx="4842671" cy="3100369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9778" y="4548453"/>
            <a:ext cx="37463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Bookman Old Style" pitchFamily="18" charset="0"/>
              </a:rPr>
              <a:t>предназначена </a:t>
            </a:r>
            <a:r>
              <a:rPr lang="ru-RU" sz="1600" dirty="0" smtClean="0">
                <a:latin typeface="Bookman Old Style" pitchFamily="18" charset="0"/>
              </a:rPr>
              <a:t>для производства </a:t>
            </a:r>
            <a:r>
              <a:rPr lang="ru-RU" sz="1600" dirty="0" err="1" smtClean="0">
                <a:latin typeface="Bookman Old Style" pitchFamily="18" charset="0"/>
              </a:rPr>
              <a:t>выправочно-подбивочных</a:t>
            </a:r>
            <a:r>
              <a:rPr lang="ru-RU" sz="1600" dirty="0" smtClean="0">
                <a:latin typeface="Bookman Old Style" pitchFamily="18" charset="0"/>
              </a:rPr>
              <a:t> работ при всех видах ремонта, строительства и текущем содержании пути с рельсами</a:t>
            </a:r>
            <a:endParaRPr lang="ru-RU" sz="1600" dirty="0"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00250" y="38701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ВЫПРАВОЧНО- ПОДБИВОЧНО-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РИХТОВОЧНАЯ МАШИНА 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61115" y="1456478"/>
            <a:ext cx="27126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ПУТЕУКЛАДОЧНЫЙ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КРАН 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3078" name="Picture 6" descr="http://www.hydrotd.ru/images/%D0%9F%D1%83%D1%82%D0%B5%D0%B2%D0%B0%D1%8F_%D1%82%D0%B5%D1%85%D0%BD%D0%B8%D0%BA%D0%B0/%D1%83%D0%BA%D0%BB%D0%B0%D0%B4%D0%BE%D1%87%D0%BD%D1%8B%D0%B9_%D0%BA%D1%80%D0%B0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6843" y="3092877"/>
            <a:ext cx="5319736" cy="3485344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80" name="Picture 8" descr="https://www.trainpix.org/photo/00/96/46/964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866" y="272955"/>
            <a:ext cx="4904717" cy="3207225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82" name="Picture 10" descr="https://cdn.sm-news.ru/wp-content/uploads/2018/05/29853de21ecc109bc6d5e4c72c18f161.jpg"/>
          <p:cNvPicPr>
            <a:picLocks noChangeAspect="1" noChangeArrowheads="1"/>
          </p:cNvPicPr>
          <p:nvPr/>
        </p:nvPicPr>
        <p:blipFill>
          <a:blip r:embed="rId4" cstate="print"/>
          <a:srcRect t="6519" b="7380"/>
          <a:stretch>
            <a:fillRect/>
          </a:stretch>
        </p:blipFill>
        <p:spPr bwMode="auto">
          <a:xfrm>
            <a:off x="507340" y="3875965"/>
            <a:ext cx="3804216" cy="2456598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38901" y="1483773"/>
            <a:ext cx="3405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ЩЕБНЕОЧИСТИТЕЛЬНАЯ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МАШИНА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20484" name="Picture 4" descr="https://www.trainpix.org/photo/01/07/56/107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2252" y="3016157"/>
            <a:ext cx="5389737" cy="3534769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4" descr="https://www.trainpix.org/photo/00/77/89/778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012" y="504965"/>
            <a:ext cx="5375135" cy="3583423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13952" y="374459"/>
            <a:ext cx="5102265" cy="3337732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540991" y="1345273"/>
            <a:ext cx="3405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ПУТЕВАЯ РЕЛЬСОСВАРОЧНАЯ САМОХОДНАЯ МАШИНА </a:t>
            </a:r>
            <a:endParaRPr lang="ru-RU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5230" y="4295464"/>
            <a:ext cx="3405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ПУТЕВАЯ </a:t>
            </a:r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СНЕГОУБОРОЧНАЯ МАШИНА</a:t>
            </a:r>
            <a:endParaRPr lang="ru-RU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1032" name="Picture 8" descr="https://avatars.mds.yandex.net/get-zen_doc/103153/pub_5d1bb25dd8f04500ad937a82_5d1bb7677fbb2000ae39c279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0609" y="3058190"/>
            <a:ext cx="4568548" cy="3451792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4004" y="1497421"/>
            <a:ext cx="269817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ПУТЕВАЯ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ЗЕМЛЕУБОРОЧНАЯ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МАШИНА</a:t>
            </a:r>
            <a:endParaRPr lang="ru-RU" dirty="0"/>
          </a:p>
        </p:txBody>
      </p:sp>
      <p:pic>
        <p:nvPicPr>
          <p:cNvPr id="22530" name="Picture 2" descr="http://www.techstory.ru/foto27/012/zub_muzei.jpg"/>
          <p:cNvPicPr>
            <a:picLocks noChangeAspect="1" noChangeArrowheads="1"/>
          </p:cNvPicPr>
          <p:nvPr/>
        </p:nvPicPr>
        <p:blipFill>
          <a:blip r:embed="rId2" cstate="print"/>
          <a:srcRect r="5082" b="5441"/>
          <a:stretch>
            <a:fillRect/>
          </a:stretch>
        </p:blipFill>
        <p:spPr bwMode="auto">
          <a:xfrm>
            <a:off x="445637" y="302526"/>
            <a:ext cx="5013467" cy="3745858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2532" name="AutoShape 4" descr="https://img-fotki.yandex.ru/get/9485/95017173.118/0_1264c9_37d63706_X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img-fotki.yandex.ru/get/9485/95017173.118/0_1264c9_37d63706_X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s://img-fotki.yandex.ru/get/9485/95017173.118/0_1264c9_37d63706_X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https://img-fotki.yandex.ru/get/5907/xod777.c/0_51868_1e7f9661_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0" name="AutoShape 12" descr="https://img-fotki.yandex.ru/get/5907/xod777.c/0_51868_1e7f9661_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2" name="AutoShape 14" descr="https://img-fotki.yandex.ru/get/5907/xod777.c/0_51868_1e7f9661_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44" name="Picture 16" descr="https://www.trainpix.org/photo/01/96/04/196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5545" y="3480178"/>
            <a:ext cx="5564875" cy="3179929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62586" y="4816101"/>
            <a:ext cx="24416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КЮВЕТО-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ОЧИСТИТЕЛЬНАЯ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МАШИНА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013" y="3875668"/>
            <a:ext cx="37531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  </a:t>
            </a:r>
            <a:r>
              <a:rPr lang="ru-RU" dirty="0" smtClean="0">
                <a:latin typeface="Bookman Old Style" pitchFamily="18" charset="0"/>
              </a:rPr>
              <a:t>специальная </a:t>
            </a:r>
            <a:r>
              <a:rPr lang="ru-RU" dirty="0" smtClean="0">
                <a:latin typeface="Bookman Old Style" pitchFamily="18" charset="0"/>
                <a:hlinkClick r:id="rId2" tooltip="Ходовая часть транспортного средства"/>
              </a:rPr>
              <a:t>тележка</a:t>
            </a:r>
            <a:r>
              <a:rPr lang="ru-RU" dirty="0" smtClean="0">
                <a:latin typeface="Bookman Old Style" pitchFamily="18" charset="0"/>
              </a:rPr>
              <a:t> (</a:t>
            </a:r>
            <a:r>
              <a:rPr lang="ru-RU" dirty="0" smtClean="0">
                <a:latin typeface="Bookman Old Style" pitchFamily="18" charset="0"/>
                <a:hlinkClick r:id="rId3" tooltip="Изделие"/>
              </a:rPr>
              <a:t>изделие</a:t>
            </a:r>
            <a:r>
              <a:rPr lang="ru-RU" dirty="0" smtClean="0">
                <a:latin typeface="Bookman Old Style" pitchFamily="18" charset="0"/>
              </a:rPr>
              <a:t>), передвигаемая механически по </a:t>
            </a:r>
            <a:r>
              <a:rPr lang="ru-RU" dirty="0" smtClean="0">
                <a:latin typeface="Bookman Old Style" pitchFamily="18" charset="0"/>
                <a:hlinkClick r:id="rId4" tooltip="Рельсы"/>
              </a:rPr>
              <a:t>рельсам</a:t>
            </a:r>
            <a:r>
              <a:rPr lang="ru-RU" dirty="0" smtClean="0">
                <a:latin typeface="Bookman Old Style" pitchFamily="18" charset="0"/>
              </a:rPr>
              <a:t> и служащая для поездок работников </a:t>
            </a:r>
            <a:r>
              <a:rPr lang="ru-RU" dirty="0" smtClean="0">
                <a:latin typeface="Bookman Old Style" pitchFamily="18" charset="0"/>
                <a:hlinkClick r:id="rId5" tooltip="Железнодорожный транспорт"/>
              </a:rPr>
              <a:t>железнодорожного транспорта</a:t>
            </a:r>
            <a:r>
              <a:rPr lang="ru-RU" dirty="0" smtClean="0">
                <a:latin typeface="Bookman Old Style" pitchFamily="18" charset="0"/>
              </a:rPr>
              <a:t> с целью осмотра </a:t>
            </a:r>
            <a:r>
              <a:rPr lang="ru-RU" dirty="0" smtClean="0">
                <a:latin typeface="Bookman Old Style" pitchFamily="18" charset="0"/>
                <a:hlinkClick r:id="rId6" tooltip="Железнодорожный путь"/>
              </a:rPr>
              <a:t>железнодорожного пути</a:t>
            </a:r>
            <a:r>
              <a:rPr lang="ru-RU" dirty="0" smtClean="0">
                <a:latin typeface="Bookman Old Style" pitchFamily="18" charset="0"/>
              </a:rPr>
              <a:t> и по другим служебным надобностям.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84193" y="1552012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ДРЕЗИНА 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http://www.modelzd.ru/foto/DGKU/DGKU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783" y="319608"/>
            <a:ext cx="5035341" cy="3365287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2" name="Picture 4" descr="https://avatars.mds.yandex.net/get-pdb/2056332/a4b951dd-fed4-4907-8d4a-c44023a2f5c8/s12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2732" y="3366423"/>
            <a:ext cx="4658473" cy="3184502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https://www.rw.by/upload/iblock/389/malaja_mehanizatsia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9660" y="191069"/>
            <a:ext cx="4421874" cy="2947916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124" name="Picture 4" descr="https://m.in-news.ru/upload/iblock/a02/a021e598d270f979475c390943b912f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396" y="3696016"/>
            <a:ext cx="4394579" cy="2929719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601455" y="3244334"/>
            <a:ext cx="1489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ПУТЕЙЦЫ</a:t>
            </a:r>
            <a:endParaRPr lang="ru-RU" b="1" dirty="0" smtClean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139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ПУТЕВЫЕ МАШИНЫ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Солнышко</cp:lastModifiedBy>
  <cp:revision>35</cp:revision>
  <dcterms:created xsi:type="dcterms:W3CDTF">2014-11-21T11:00:06Z</dcterms:created>
  <dcterms:modified xsi:type="dcterms:W3CDTF">2020-02-10T20:10:52Z</dcterms:modified>
</cp:coreProperties>
</file>