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91680" y="0"/>
            <a:ext cx="60486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Bookman Old Style" pitchFamily="18" charset="0"/>
              </a:rPr>
              <a:t>Тематический блок</a:t>
            </a:r>
          </a:p>
          <a:p>
            <a:pPr algn="ctr"/>
            <a:r>
              <a:rPr lang="ru-RU" sz="2400" b="1" i="1" dirty="0" smtClean="0">
                <a:solidFill>
                  <a:srgbClr val="00B050"/>
                </a:solidFill>
                <a:latin typeface="Bookman Old Style" pitchFamily="18" charset="0"/>
              </a:rPr>
              <a:t> «Технология мясных, молочных и рыбных продуктов и холодильных производств</a:t>
            </a:r>
            <a:r>
              <a:rPr lang="ru-RU" i="1" dirty="0" smtClean="0">
                <a:solidFill>
                  <a:srgbClr val="00B050"/>
                </a:solidFill>
              </a:rPr>
              <a:t>»</a:t>
            </a:r>
            <a:endParaRPr lang="ru-RU" i="1" dirty="0">
              <a:solidFill>
                <a:srgbClr val="00B05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700808"/>
            <a:ext cx="8712968" cy="2160240"/>
          </a:xfrm>
          <a:prstGeom prst="rect">
            <a:avLst/>
          </a:prstGeom>
        </p:spPr>
        <p:txBody>
          <a:bodyPr wrap="square">
            <a:prstTxWarp prst="textInflate">
              <a:avLst/>
            </a:prstTxWarp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ln/>
                <a:solidFill>
                  <a:srgbClr val="0070C0"/>
                </a:solidFill>
                <a:latin typeface="Comic Sans MS" pitchFamily="66" charset="0"/>
              </a:rPr>
              <a:t>Холодильное</a:t>
            </a:r>
          </a:p>
          <a:p>
            <a:pPr algn="ctr"/>
            <a:r>
              <a:rPr lang="ru-RU" sz="6000" b="1" dirty="0" smtClean="0">
                <a:ln/>
                <a:solidFill>
                  <a:srgbClr val="0070C0"/>
                </a:solidFill>
                <a:latin typeface="Comic Sans MS" pitchFamily="66" charset="0"/>
              </a:rPr>
              <a:t> оборудование</a:t>
            </a:r>
            <a:endParaRPr lang="ru-RU" sz="6000" b="1" dirty="0">
              <a:ln/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922" r="11707" b="1572"/>
          <a:stretch>
            <a:fillRect/>
          </a:stretch>
        </p:blipFill>
        <p:spPr>
          <a:xfrm>
            <a:off x="1403648" y="4005064"/>
            <a:ext cx="6192688" cy="269022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072494" cy="1000132"/>
          </a:xfrm>
        </p:spPr>
        <p:txBody>
          <a:bodyPr/>
          <a:lstStyle/>
          <a:p>
            <a:pPr algn="ctr">
              <a:buNone/>
            </a:pPr>
            <a: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Бытовой холодильник</a:t>
            </a:r>
            <a:endParaRPr lang="ru-RU" sz="3600" dirty="0">
              <a:solidFill>
                <a:srgbClr val="0070C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11266" name="Picture 2" descr="https://lux-dekor.ru/wp-content/uploads/2016/04/Dvuhkamernyj-holodilnik-kak-vybrat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28800"/>
            <a:ext cx="7920879" cy="347430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301208"/>
            <a:ext cx="8715436" cy="1285860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Холодильная витрина </a:t>
            </a:r>
            <a:b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для молочных  продуктов</a:t>
            </a:r>
            <a:endParaRPr lang="ru-RU" sz="3600" dirty="0">
              <a:solidFill>
                <a:srgbClr val="0070C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7" name="Рисунок 6" descr="https://veryveganish.com/wp-content/uploads/2016/06/IMG_1626-e146517761665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04664"/>
            <a:ext cx="309634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://www.ahmetyar.ru/images/stories/virtuemart/product/milet-63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88840"/>
            <a:ext cx="5899542" cy="3275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https://avatars.mds.yandex.net/get-zen_doc/224467/pub_59a0f0ad9d5cb3fc6fa0a697_59a17f619044b5ef3e2153e1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40124"/>
            <a:ext cx="3003333" cy="194810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715436" cy="1142984"/>
          </a:xfrm>
        </p:spPr>
        <p:txBody>
          <a:bodyPr/>
          <a:lstStyle/>
          <a:p>
            <a:pPr algn="ctr">
              <a:buNone/>
            </a:pPr>
            <a: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Холодильная витрина </a:t>
            </a:r>
            <a:b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для рыбы</a:t>
            </a:r>
            <a:endParaRPr lang="ru-RU" sz="3600" dirty="0">
              <a:solidFill>
                <a:srgbClr val="0070C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9" name="Рисунок 8" descr="https://cdn0.radioromantika.ru/vardata/modules/news/files/1/8517/news_file_8517_5e09b71b2509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066767">
            <a:off x="794702" y="4566928"/>
            <a:ext cx="2741135" cy="16517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933056"/>
            <a:ext cx="4716363" cy="28003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2" name="Рисунок 11" descr="https://st6.stpulscen.ru/images/product/060/282/459_big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35696" y="1628800"/>
            <a:ext cx="6192688" cy="2193751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60648"/>
            <a:ext cx="4572000" cy="2520280"/>
          </a:xfrm>
        </p:spPr>
        <p:txBody>
          <a:bodyPr/>
          <a:lstStyle/>
          <a:p>
            <a:pPr algn="ctr">
              <a:buNone/>
            </a:pPr>
            <a: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Холодильная </a:t>
            </a:r>
            <a:b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витрина </a:t>
            </a:r>
            <a:b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для мясной продукции</a:t>
            </a:r>
            <a:endParaRPr lang="ru-RU" sz="3600" dirty="0">
              <a:solidFill>
                <a:srgbClr val="0070C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3888432" cy="296298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8" name="Рисунок 7" descr="https://i.pinimg.com/originals/dd/21/6c/dd216caa1d399094c440a4c885510d0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725144"/>
            <a:ext cx="223224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st.xn----8sbkg3bkickf.xn--p1ai/12/2125/136/file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52370" y="3356992"/>
            <a:ext cx="6691630" cy="3011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373216"/>
            <a:ext cx="5572132" cy="1142984"/>
          </a:xfrm>
        </p:spPr>
        <p:txBody>
          <a:bodyPr/>
          <a:lstStyle/>
          <a:p>
            <a:pPr algn="ctr">
              <a:buNone/>
            </a:pPr>
            <a: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Холодильная витрина </a:t>
            </a:r>
            <a:b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для напитков</a:t>
            </a:r>
            <a:endParaRPr lang="ru-RU" sz="3600" dirty="0">
              <a:solidFill>
                <a:srgbClr val="0070C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7170" name="Picture 2" descr="http://sc02.alicdn.com/kf/HTB1Y26tayERMeJjy0Fcq6A7opXaq/Sanye-upright-retail-pepsi-beverage-cooler-wi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636912"/>
            <a:ext cx="3165996" cy="3096344"/>
          </a:xfrm>
          <a:prstGeom prst="rect">
            <a:avLst/>
          </a:prstGeom>
          <a:noFill/>
        </p:spPr>
      </p:pic>
      <p:pic>
        <p:nvPicPr>
          <p:cNvPr id="7172" name="Picture 4" descr="https://sc01.alicdn.com/kf/HTB1AGrnXXY7gK0jSZKzq6yikpXa9/Beverage-used-glass-door-cooler-commercial-refrigerat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04664"/>
            <a:ext cx="4320480" cy="432048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7174" name="Picture 6" descr="https://mir-s3-cdn-cf.behance.net/projects/max_808/290aa753748503.Y3JvcCw4OTcsNzAyLDI4NSw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16632"/>
            <a:ext cx="3012386" cy="23562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45224"/>
            <a:ext cx="9144000" cy="1142984"/>
          </a:xfrm>
        </p:spPr>
        <p:txBody>
          <a:bodyPr/>
          <a:lstStyle/>
          <a:p>
            <a:pPr algn="ctr">
              <a:buNone/>
            </a:pPr>
            <a: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Холодильная витрина  для готовой продукции (салатов, десертов)</a:t>
            </a:r>
            <a:endParaRPr lang="ru-RU" sz="3600" dirty="0">
              <a:solidFill>
                <a:srgbClr val="0070C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7" name="Рисунок 6" descr="https://www.profitex.com.ua/wp-content/uploads/image/infrico/VAR1000B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4631662" cy="28098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3" name="Picture 2" descr="https://img4.goodfon.ru/original/2000x1333/b/dc/tort-muss-kusok-sloi-dekor-glazu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60648"/>
            <a:ext cx="2304256" cy="15357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" name="Рисунок 9" descr="https://sc02.alicdn.com/kf/HTB1QvTpQpXXXXaNXVXXq6xXFXXXb/229900011/HTB1QvTpQpXXXXaNXVXXq6xXFXXX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1988840"/>
            <a:ext cx="2462014" cy="345638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4" name="Picture 4" descr="http://romaplast.by/uploads/posts/2018-11/1542121798_universalnye-pischevye-konteyner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3429000"/>
            <a:ext cx="2784309" cy="20882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6" name="Рисунок 15" descr="https://purepng.com/public/uploads/medium/purepng.com-olivesolivessmall-oval-fruitstone-and-bitter-fleshbluish-black-1701527258490pbpqg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7147627">
            <a:off x="323528" y="3933057"/>
            <a:ext cx="125840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https://purepng.com/public/uploads/medium/purepng.com-olivesolivessmall-oval-fruitstone-and-bitter-fleshbluish-black-1701527258490pbpqg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499605">
            <a:off x="4617367" y="3791935"/>
            <a:ext cx="125840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https://img5.goodfon.ru/original/640x960/c/c9/desert-morozhenoe-shokoladnoe-vanilnoe-ice-creams-leave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0"/>
            <a:ext cx="1835696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5016"/>
            <a:ext cx="8715436" cy="1142984"/>
          </a:xfrm>
        </p:spPr>
        <p:txBody>
          <a:bodyPr/>
          <a:lstStyle/>
          <a:p>
            <a:pPr algn="ctr">
              <a:buNone/>
            </a:pPr>
            <a: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Морозильные камеры</a:t>
            </a:r>
            <a:endParaRPr lang="ru-RU" sz="3600" dirty="0">
              <a:solidFill>
                <a:srgbClr val="0070C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84784"/>
            <a:ext cx="2653186" cy="223224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548680"/>
            <a:ext cx="5334000" cy="30575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9" name="Рисунок 8" descr="https://kuhonkaa.ru/wp-content/uploads/2018/09/1a6790b6874c735806fed72aa246087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3728" y="3861048"/>
            <a:ext cx="5126691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ttps://keepok.ru/wp-content/uploads/2019/02/4-Methods-For-Defrosting-Food-Safely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221088"/>
            <a:ext cx="1800200" cy="1728192"/>
          </a:xfrm>
          <a:prstGeom prst="ellipse">
            <a:avLst/>
          </a:prstGeom>
          <a:ln w="28575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Рисунок 13" descr="https://de.wessling-group.com/fileadmin/_processed_/1/3/csm_chlorat-tiefgefrorene-lebensmittel_5781f5801c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88640"/>
            <a:ext cx="1584176" cy="1080120"/>
          </a:xfrm>
          <a:prstGeom prst="ellipse">
            <a:avLst/>
          </a:prstGeom>
          <a:ln w="381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Рисунок 14" descr="http://www.agrirom.ro/wp-content/uploads/2014/11/Fructe-Congelate1.pn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80312" y="4725144"/>
            <a:ext cx="1548680" cy="1656184"/>
          </a:xfrm>
          <a:prstGeom prst="ellipse">
            <a:avLst/>
          </a:prstGeom>
          <a:ln w="381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715016"/>
            <a:ext cx="8715436" cy="1142984"/>
          </a:xfrm>
        </p:spPr>
        <p:txBody>
          <a:bodyPr/>
          <a:lstStyle/>
          <a:p>
            <a:pPr algn="ctr">
              <a:buNone/>
            </a:pPr>
            <a:r>
              <a:rPr lang="ru-RU" sz="3600" dirty="0" smtClean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Шкафы глубокой заморозки</a:t>
            </a:r>
            <a:endParaRPr lang="ru-RU" sz="3600" dirty="0">
              <a:solidFill>
                <a:srgbClr val="0070C0"/>
              </a:solidFill>
              <a:latin typeface="Comic Sans MS" pitchFamily="66" charset="0"/>
              <a:cs typeface="Times New Roman" pitchFamily="18" charset="0"/>
            </a:endParaRPr>
          </a:p>
        </p:txBody>
      </p:sp>
      <p:pic>
        <p:nvPicPr>
          <p:cNvPr id="6" name="Рисунок 5" descr="https://i9.photo.2gis.com/images/branch/77/10836786634329899_d22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4102214" cy="352839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8" name="Рисунок 7" descr="https://shopeq.ru/assets/images/rf/1/ShOK_6_1_1_test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60648"/>
            <a:ext cx="367240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refportal.com/upload/images/1c8a11987aca35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221088"/>
            <a:ext cx="3663478" cy="15049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" name="Рисунок 9" descr="https://tera-m.ru/images/uploads/recepies_preview/pelmeni_tera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3429000"/>
            <a:ext cx="1524248" cy="1251198"/>
          </a:xfrm>
          <a:prstGeom prst="ellipse">
            <a:avLst/>
          </a:prstGeom>
          <a:ln w="381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836712"/>
            <a:ext cx="5292080" cy="489654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512" y="188640"/>
            <a:ext cx="345638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Comic Sans MS" pitchFamily="66" charset="0"/>
              </a:rPr>
              <a:t>В холодильнике 4 основных составляющих части:</a:t>
            </a:r>
          </a:p>
          <a:p>
            <a:r>
              <a:rPr lang="ru-RU" dirty="0" smtClean="0">
                <a:solidFill>
                  <a:srgbClr val="0070C0"/>
                </a:solidFill>
                <a:latin typeface="Comic Sans MS" pitchFamily="66" charset="0"/>
              </a:rPr>
              <a:t>1. </a:t>
            </a:r>
            <a:r>
              <a:rPr lang="ru-RU" b="1" dirty="0" smtClean="0">
                <a:solidFill>
                  <a:srgbClr val="0070C0"/>
                </a:solidFill>
                <a:latin typeface="Comic Sans MS" pitchFamily="66" charset="0"/>
              </a:rPr>
              <a:t>Хладагент</a:t>
            </a:r>
            <a:r>
              <a:rPr lang="ru-RU" dirty="0" smtClean="0">
                <a:solidFill>
                  <a:srgbClr val="000000"/>
                </a:solidFill>
                <a:latin typeface="Comic Sans MS" pitchFamily="66" charset="0"/>
              </a:rPr>
              <a:t> - вещество, которое ходит по кругу и переносит тепло.</a:t>
            </a:r>
          </a:p>
          <a:p>
            <a:endParaRPr lang="ru-RU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r>
              <a:rPr lang="ru-RU" dirty="0" smtClean="0">
                <a:solidFill>
                  <a:srgbClr val="0070C0"/>
                </a:solidFill>
                <a:latin typeface="Comic Sans MS" pitchFamily="66" charset="0"/>
              </a:rPr>
              <a:t>2. </a:t>
            </a:r>
            <a:r>
              <a:rPr lang="ru-RU" b="1" dirty="0" smtClean="0">
                <a:solidFill>
                  <a:srgbClr val="0070C0"/>
                </a:solidFill>
                <a:latin typeface="Comic Sans MS" pitchFamily="66" charset="0"/>
              </a:rPr>
              <a:t>Компрессор</a:t>
            </a:r>
            <a:r>
              <a:rPr lang="ru-RU" dirty="0" smtClean="0">
                <a:solidFill>
                  <a:srgbClr val="000000"/>
                </a:solidFill>
                <a:latin typeface="Comic Sans MS" pitchFamily="66" charset="0"/>
              </a:rPr>
              <a:t> - мотор, который работает по принципу насоса и гонит хладагент по кругу.</a:t>
            </a:r>
          </a:p>
          <a:p>
            <a:endParaRPr lang="ru-RU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r>
              <a:rPr lang="ru-RU" dirty="0" smtClean="0">
                <a:solidFill>
                  <a:srgbClr val="0070C0"/>
                </a:solidFill>
                <a:latin typeface="Comic Sans MS" pitchFamily="66" charset="0"/>
              </a:rPr>
              <a:t>3. </a:t>
            </a:r>
            <a:r>
              <a:rPr lang="ru-RU" b="1" dirty="0" smtClean="0">
                <a:solidFill>
                  <a:srgbClr val="0070C0"/>
                </a:solidFill>
                <a:latin typeface="Comic Sans MS" pitchFamily="66" charset="0"/>
              </a:rPr>
              <a:t>Конденсатор</a:t>
            </a:r>
            <a:r>
              <a:rPr lang="ru-RU" dirty="0" smtClean="0">
                <a:solidFill>
                  <a:srgbClr val="000000"/>
                </a:solidFill>
                <a:latin typeface="Comic Sans MS" pitchFamily="66" charset="0"/>
              </a:rPr>
              <a:t> - через него тепло уходит наружу, в окружающую среду. Конденсатор - это решетка на задней стенке холодильника.</a:t>
            </a:r>
          </a:p>
          <a:p>
            <a:endParaRPr lang="ru-RU" dirty="0" smtClean="0">
              <a:solidFill>
                <a:srgbClr val="000000"/>
              </a:solidFill>
              <a:latin typeface="Comic Sans MS" pitchFamily="66" charset="0"/>
            </a:endParaRPr>
          </a:p>
          <a:p>
            <a:r>
              <a:rPr lang="ru-RU" dirty="0" smtClean="0">
                <a:solidFill>
                  <a:srgbClr val="0070C0"/>
                </a:solidFill>
                <a:latin typeface="Comic Sans MS" pitchFamily="66" charset="0"/>
              </a:rPr>
              <a:t>4. </a:t>
            </a:r>
            <a:r>
              <a:rPr lang="ru-RU" b="1" dirty="0" smtClean="0">
                <a:solidFill>
                  <a:srgbClr val="0070C0"/>
                </a:solidFill>
                <a:latin typeface="Comic Sans MS" pitchFamily="66" charset="0"/>
              </a:rPr>
              <a:t>Испаритель</a:t>
            </a:r>
            <a:r>
              <a:rPr lang="ru-RU" dirty="0" smtClean="0">
                <a:solidFill>
                  <a:srgbClr val="000000"/>
                </a:solidFill>
                <a:latin typeface="Comic Sans MS" pitchFamily="66" charset="0"/>
              </a:rPr>
              <a:t> - в нем тепло забирается из холодильника. Обычно испарителем служит внутренняя стенка холодильника</a:t>
            </a:r>
            <a:endParaRPr lang="ru-RU" dirty="0">
              <a:solidFill>
                <a:srgbClr val="0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88640"/>
            <a:ext cx="5176765" cy="3600400"/>
          </a:xfrm>
          <a:prstGeom prst="rect">
            <a:avLst/>
          </a:prstGeom>
          <a:ln>
            <a:solidFill>
              <a:srgbClr val="92D05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068960"/>
            <a:ext cx="5754853" cy="3611170"/>
          </a:xfrm>
          <a:prstGeom prst="rect">
            <a:avLst/>
          </a:prstGeom>
          <a:ln>
            <a:solidFill>
              <a:srgbClr val="92D050"/>
            </a:solidFill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741" r="11116" b="5031"/>
          <a:stretch>
            <a:fillRect/>
          </a:stretch>
        </p:blipFill>
        <p:spPr>
          <a:xfrm>
            <a:off x="0" y="1124744"/>
            <a:ext cx="9144000" cy="453650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igra-chto-delaet-lisyonok_i4mtk</Template>
  <TotalTime>228</TotalTime>
  <Words>51</Words>
  <Application>Microsoft Office PowerPoint</Application>
  <PresentationFormat>Экран (4:3)</PresentationFormat>
  <Paragraphs>20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Слайд 1</vt:lpstr>
      <vt:lpstr>Бытовой холодильник</vt:lpstr>
      <vt:lpstr>Холодильная витрина  для молочных  продуктов</vt:lpstr>
      <vt:lpstr>Холодильная витрина  для рыбы</vt:lpstr>
      <vt:lpstr>Холодильная  витрина  для мясной продукции</vt:lpstr>
      <vt:lpstr>Холодильная витрина  для напитков</vt:lpstr>
      <vt:lpstr>Холодильная витрина  для готовой продукции (салатов, десертов)</vt:lpstr>
      <vt:lpstr>Морозильные камеры</vt:lpstr>
      <vt:lpstr>Шкафы глубокой заморозки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Notebook</dc:creator>
  <cp:lastModifiedBy>sokolova</cp:lastModifiedBy>
  <cp:revision>37</cp:revision>
  <dcterms:created xsi:type="dcterms:W3CDTF">2018-03-06T10:09:30Z</dcterms:created>
  <dcterms:modified xsi:type="dcterms:W3CDTF">2020-02-05T05:22:28Z</dcterms:modified>
</cp:coreProperties>
</file>