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0" r:id="rId3"/>
    <p:sldId id="281" r:id="rId4"/>
    <p:sldId id="282" r:id="rId5"/>
    <p:sldId id="285" r:id="rId6"/>
    <p:sldId id="283" r:id="rId7"/>
    <p:sldId id="284" r:id="rId8"/>
    <p:sldId id="279" r:id="rId9"/>
    <p:sldId id="286" r:id="rId1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CC"/>
    <a:srgbClr val="FF6600"/>
    <a:srgbClr val="4D4D4D"/>
    <a:srgbClr val="B92D14"/>
    <a:srgbClr val="35759D"/>
    <a:srgbClr val="35B19D"/>
    <a:srgbClr val="20A6C6"/>
    <a:srgbClr val="DEDEDE"/>
    <a:srgbClr val="075ED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536" autoAdjust="0"/>
    <p:restoredTop sz="92780" autoAdjust="0"/>
  </p:normalViewPr>
  <p:slideViewPr>
    <p:cSldViewPr>
      <p:cViewPr>
        <p:scale>
          <a:sx n="90" d="100"/>
          <a:sy n="90" d="100"/>
        </p:scale>
        <p:origin x="-486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4ACF87C-F783-478B-A640-18B8D0EFEA7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C13F6B-269B-49B1-8ECE-D9CD63EBF026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F87C-F783-478B-A640-18B8D0EFEA7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8D6873-5DF8-4EC7-B6F9-4F914CE6E7AF}" type="slidenum">
              <a:rPr lang="en-US"/>
              <a:pPr/>
              <a:t>8</a:t>
            </a:fld>
            <a:endParaRPr lang="en-US"/>
          </a:p>
        </p:txBody>
      </p:sp>
      <p:sp>
        <p:nvSpPr>
          <p:cNvPr id="110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5536" y="1916832"/>
            <a:ext cx="8496944" cy="4392488"/>
          </a:xfrm>
          <a:prstGeom prst="rect">
            <a:avLst/>
          </a:prstGeom>
        </p:spPr>
        <p:txBody>
          <a:bodyPr wrap="square">
            <a:prstTxWarp prst="textDeflateInflateDeflat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 smtClean="0">
                <a:ln w="38100">
                  <a:solidFill>
                    <a:srgbClr val="0000CC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ГИДРО</a:t>
            </a:r>
          </a:p>
          <a:p>
            <a:r>
              <a:rPr lang="ru-RU" sz="4800" b="1" dirty="0" smtClean="0">
                <a:ln w="38100">
                  <a:solidFill>
                    <a:srgbClr val="0000CC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ЭЛЕКТРО</a:t>
            </a:r>
          </a:p>
          <a:p>
            <a:r>
              <a:rPr lang="ru-RU" sz="4800" b="1" dirty="0" smtClean="0">
                <a:ln w="38100">
                  <a:solidFill>
                    <a:srgbClr val="0000CC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СТАНЦИЯ</a:t>
            </a:r>
            <a:endParaRPr lang="ru-RU" sz="4800" b="1" dirty="0">
              <a:ln w="38100">
                <a:solidFill>
                  <a:srgbClr val="0000CC"/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260648"/>
            <a:ext cx="5040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Тематический блок </a:t>
            </a:r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«Электрические </a:t>
            </a:r>
            <a:r>
              <a:rPr lang="ru-RU" b="1" i="1" dirty="0">
                <a:solidFill>
                  <a:srgbClr val="002060"/>
                </a:solidFill>
                <a:latin typeface="Bookman Old Style" pitchFamily="18" charset="0"/>
              </a:rPr>
              <a:t>станции и электроэнергетические </a:t>
            </a:r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системы»</a:t>
            </a:r>
            <a:endParaRPr lang="ru-RU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9024" y="5517232"/>
            <a:ext cx="86054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000000"/>
                </a:solidFill>
                <a:latin typeface="Bookman Old Style" pitchFamily="18" charset="0"/>
              </a:rPr>
              <a:t>Гидроэлектроста́нция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 (</a:t>
            </a:r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ГЭС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) — электростанция, использующая в качестве источника энергию водных масс в русловых водотоках и приливных движениях. </a:t>
            </a:r>
            <a:endParaRPr lang="ru-RU" sz="20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pic>
        <p:nvPicPr>
          <p:cNvPr id="185348" name="Picture 4" descr="http://www.zhiges.rushydro.ru/upload/iblock/22e/osen__3.JPG"/>
          <p:cNvPicPr>
            <a:picLocks noChangeAspect="1" noChangeArrowheads="1"/>
          </p:cNvPicPr>
          <p:nvPr/>
        </p:nvPicPr>
        <p:blipFill>
          <a:blip r:embed="rId2" cstate="print"/>
          <a:srcRect t="27869" b="22951"/>
          <a:stretch>
            <a:fillRect/>
          </a:stretch>
        </p:blipFill>
        <p:spPr bwMode="auto">
          <a:xfrm>
            <a:off x="179512" y="2204864"/>
            <a:ext cx="8784976" cy="2962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56176" y="1916832"/>
            <a:ext cx="1843774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rgbClr val="0000CC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ПЛОТИНА</a:t>
            </a:r>
            <a:endParaRPr lang="ru-RU" b="1" dirty="0">
              <a:ln w="11430">
                <a:solidFill>
                  <a:srgbClr val="0000CC"/>
                </a:solidFill>
              </a:ln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96612" name="Picture 4" descr="https://static.ngs.ru/news/99/preview/e390b08149fa0f8c4e70d181de3cb521178c39213_1200.jpg"/>
          <p:cNvPicPr>
            <a:picLocks noChangeAspect="1" noChangeArrowheads="1"/>
          </p:cNvPicPr>
          <p:nvPr/>
        </p:nvPicPr>
        <p:blipFill>
          <a:blip r:embed="rId2" cstate="print"/>
          <a:srcRect b="5501"/>
          <a:stretch>
            <a:fillRect/>
          </a:stretch>
        </p:blipFill>
        <p:spPr bwMode="auto">
          <a:xfrm>
            <a:off x="251520" y="692696"/>
            <a:ext cx="4914900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3528" y="3687901"/>
            <a:ext cx="3600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Bookman Old Style" pitchFamily="18" charset="0"/>
              </a:rPr>
              <a:t>Плотина</a:t>
            </a:r>
            <a:r>
              <a:rPr lang="ru-RU" sz="2000" dirty="0" smtClean="0">
                <a:solidFill>
                  <a:srgbClr val="000000"/>
                </a:solidFill>
                <a:latin typeface="Bookman Old Style" pitchFamily="18" charset="0"/>
              </a:rPr>
              <a:t> — гидротехническое сооружение, перегораживающее реку для подъема уровня воды перед ним, сосредоточения напора в месте расположения сооружения и создания водохранилища</a:t>
            </a:r>
            <a:endParaRPr lang="ru-RU" sz="20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pic>
        <p:nvPicPr>
          <p:cNvPr id="196614" name="Picture 6" descr="https://static.life.ru/posts/2017/03/988104/d3d9251d3d88265c878f403f4cc653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284984"/>
            <a:ext cx="4925013" cy="3284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372200" y="1916832"/>
            <a:ext cx="2173993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rgbClr val="0000CC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ГЕНЕРАТОР</a:t>
            </a:r>
            <a:endParaRPr lang="ru-RU" b="1" dirty="0">
              <a:ln w="11430">
                <a:solidFill>
                  <a:srgbClr val="0000CC"/>
                </a:solidFill>
              </a:ln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97636" name="Picture 4" descr="https://cf.ppt-online.org/files1/slide/2/2rR5w6pVyPfbvJ8ouEOjsHDZ1xaI7FLtc3TCmiG0dK/slide-13.jpg"/>
          <p:cNvPicPr>
            <a:picLocks noChangeAspect="1" noChangeArrowheads="1"/>
          </p:cNvPicPr>
          <p:nvPr/>
        </p:nvPicPr>
        <p:blipFill>
          <a:blip r:embed="rId2" cstate="print"/>
          <a:srcRect t="26238"/>
          <a:stretch>
            <a:fillRect/>
          </a:stretch>
        </p:blipFill>
        <p:spPr bwMode="auto">
          <a:xfrm>
            <a:off x="251520" y="476672"/>
            <a:ext cx="5604265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7638" name="Picture 6" descr="https://cdn.turkaramamotoru.com/ru/gidrogenerator-7845.jpg"/>
          <p:cNvPicPr>
            <a:picLocks noChangeAspect="1" noChangeArrowheads="1"/>
          </p:cNvPicPr>
          <p:nvPr/>
        </p:nvPicPr>
        <p:blipFill>
          <a:blip r:embed="rId3" cstate="print"/>
          <a:srcRect t="8976"/>
          <a:stretch>
            <a:fillRect/>
          </a:stretch>
        </p:blipFill>
        <p:spPr bwMode="auto">
          <a:xfrm>
            <a:off x="827584" y="3717032"/>
            <a:ext cx="2664296" cy="2895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7640" name="Picture 8" descr="https://images.fineartamerica.com/images-medium-large/1-hoover-dam-generator-hall-mark-williams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356992"/>
            <a:ext cx="4629085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2" descr="https://mtdata.ru/u9/photo8CC9/20343204271-0/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4320480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868144" y="1844824"/>
            <a:ext cx="1760418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rgbClr val="0000CC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ТУРБИНА</a:t>
            </a:r>
            <a:endParaRPr lang="ru-RU" b="1" dirty="0">
              <a:ln w="11430">
                <a:solidFill>
                  <a:srgbClr val="0000CC"/>
                </a:solidFill>
              </a:ln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99684" name="Picture 4" descr="https://cdn.elec.ru/_thumb/1200x900/i/ea/35/ea35e418d53484477d39933338ce1fd4d87051b9.jpg"/>
          <p:cNvPicPr>
            <a:picLocks noChangeAspect="1" noChangeArrowheads="1"/>
          </p:cNvPicPr>
          <p:nvPr/>
        </p:nvPicPr>
        <p:blipFill>
          <a:blip r:embed="rId3" cstate="print"/>
          <a:srcRect l="773" t="7560" r="4922" b="14321"/>
          <a:stretch>
            <a:fillRect/>
          </a:stretch>
        </p:blipFill>
        <p:spPr bwMode="auto">
          <a:xfrm>
            <a:off x="4644008" y="2708920"/>
            <a:ext cx="4174141" cy="31819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9688" name="Picture 8" descr="https://moynak.kz/images/articles/2018/11/zaramag/dmqxwa6hcv9m33ji1wu7fyv0prhctz.jpg"/>
          <p:cNvPicPr>
            <a:picLocks noChangeAspect="1" noChangeArrowheads="1"/>
          </p:cNvPicPr>
          <p:nvPr/>
        </p:nvPicPr>
        <p:blipFill>
          <a:blip r:embed="rId4" cstate="print"/>
          <a:srcRect b="12500"/>
          <a:stretch>
            <a:fillRect/>
          </a:stretch>
        </p:blipFill>
        <p:spPr bwMode="auto">
          <a:xfrm>
            <a:off x="755576" y="3933056"/>
            <a:ext cx="3456384" cy="2268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844824"/>
            <a:ext cx="3204723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rgbClr val="0000CC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ТРАНСФОРМАТОР</a:t>
            </a:r>
            <a:endParaRPr lang="ru-RU" b="1" dirty="0">
              <a:ln w="11430">
                <a:solidFill>
                  <a:srgbClr val="0000CC"/>
                </a:solidFill>
              </a:ln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98660" name="Picture 4" descr="https://i1.wp.com/fotorelax.ru/wp-content/uploads/2015/09/Sayano-Shushenskaya_14.jpg"/>
          <p:cNvPicPr>
            <a:picLocks noChangeAspect="1" noChangeArrowheads="1"/>
          </p:cNvPicPr>
          <p:nvPr/>
        </p:nvPicPr>
        <p:blipFill>
          <a:blip r:embed="rId2" cstate="print"/>
          <a:srcRect b="1693"/>
          <a:stretch>
            <a:fillRect/>
          </a:stretch>
        </p:blipFill>
        <p:spPr bwMode="auto">
          <a:xfrm>
            <a:off x="323528" y="3212976"/>
            <a:ext cx="5051662" cy="33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https://imgprx.livejournal.net/b99c43fee4093f3a778b3ddbfd43a7d46d564206/11Poj9-IpT5g2NefAdeNzRV-0u9AaVquLYYg_yBkZ7JE7t9yaPCuzfuReE6ICCSgmz-gFoxjCt6SmRTGJQT-O-R6VE9uiVxyftesacAXTTeGbPONGWtwkYA14RXvil-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620688"/>
            <a:ext cx="4736339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8662" name="Picture 6" descr="http://www.rushydro.ru/upload/iblock/69f/Transformator-Golovnoj-GES_detai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077072"/>
            <a:ext cx="3132348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10" name="Picture 6" descr="https://solarproductsource.com/wp-content/uploads/2016/09/hydroelectricity-hydroelectric-energy_416917.jpg"/>
          <p:cNvPicPr>
            <a:picLocks noChangeAspect="1" noChangeArrowheads="1"/>
          </p:cNvPicPr>
          <p:nvPr/>
        </p:nvPicPr>
        <p:blipFill>
          <a:blip r:embed="rId3" cstate="print"/>
          <a:srcRect l="11385" r="2086" b="6108"/>
          <a:stretch>
            <a:fillRect/>
          </a:stretch>
        </p:blipFill>
        <p:spPr bwMode="auto">
          <a:xfrm>
            <a:off x="0" y="1052736"/>
            <a:ext cx="9143999" cy="46805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3968" y="1268760"/>
            <a:ext cx="2201244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Bookman Old Style" pitchFamily="18" charset="0"/>
              </a:rPr>
              <a:t>ТРАНСФОРМАТОР</a:t>
            </a:r>
            <a:endParaRPr lang="ru-RU" sz="16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8535" y="3068960"/>
            <a:ext cx="1228220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Bookman Old Style" pitchFamily="18" charset="0"/>
              </a:rPr>
              <a:t>ЗАТВОРЫ</a:t>
            </a:r>
            <a:endParaRPr lang="ru-RU" sz="1600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4437112"/>
            <a:ext cx="1455848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Bookman Old Style" pitchFamily="18" charset="0"/>
              </a:rPr>
              <a:t>ВОДОСТОК</a:t>
            </a:r>
            <a:endParaRPr lang="ru-RU" sz="16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1124744"/>
            <a:ext cx="792088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Bookman Old Style" pitchFamily="18" charset="0"/>
              </a:rPr>
              <a:t>ЛЭП</a:t>
            </a:r>
            <a:endParaRPr lang="ru-RU" sz="16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52320" y="3645024"/>
            <a:ext cx="1511952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Bookman Old Style" pitchFamily="18" charset="0"/>
              </a:rPr>
              <a:t>ГЕНЕРАТОР</a:t>
            </a:r>
            <a:endParaRPr lang="ru-RU" sz="16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24328" y="4221088"/>
            <a:ext cx="1237839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Bookman Old Style" pitchFamily="18" charset="0"/>
              </a:rPr>
              <a:t>ТУРБИНА</a:t>
            </a:r>
            <a:endParaRPr lang="ru-RU" sz="16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3568" y="4437112"/>
            <a:ext cx="970138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Bookman Old Style" pitchFamily="18" charset="0"/>
              </a:rPr>
              <a:t>ПОЧВА</a:t>
            </a:r>
            <a:endParaRPr lang="ru-RU" sz="16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39687" y="4869160"/>
            <a:ext cx="1704313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Bookman Old Style" pitchFamily="18" charset="0"/>
              </a:rPr>
              <a:t>СБРОС ВОДЫ</a:t>
            </a:r>
            <a:endParaRPr lang="ru-RU" sz="16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916832"/>
            <a:ext cx="2319867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Bookman Old Style" pitchFamily="18" charset="0"/>
              </a:rPr>
              <a:t>ВОДОХРАНИЛИЩЕ</a:t>
            </a:r>
            <a:endParaRPr lang="ru-RU" sz="16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79712" y="3933056"/>
            <a:ext cx="1008112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Bookman Old Style" pitchFamily="18" charset="0"/>
              </a:rPr>
              <a:t>ДАМБА</a:t>
            </a:r>
            <a:endParaRPr lang="ru-RU" sz="16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3429000"/>
            <a:ext cx="1568273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Bookman Old Style" pitchFamily="18" charset="0"/>
              </a:rPr>
              <a:t>ВОДОЗАБОР</a:t>
            </a:r>
            <a:endParaRPr lang="ru-RU" sz="1600" b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Picture 5" descr="гэс принцип работ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9538" y="1052736"/>
            <a:ext cx="7677674" cy="4968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987824" y="332656"/>
            <a:ext cx="4208204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rgbClr val="0000CC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ПРИНЦИП РАБОТЫ ГЭС</a:t>
            </a:r>
            <a:endParaRPr lang="ru-RU" b="1" dirty="0">
              <a:ln w="11430">
                <a:solidFill>
                  <a:srgbClr val="0000CC"/>
                </a:solidFill>
              </a:ln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mperof.ru/wp-content/uploads/2019/07/2-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577937" cy="5328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6.ГЭС">
  <a:themeElements>
    <a:clrScheme name="">
      <a:dk1>
        <a:srgbClr val="4D4D4D"/>
      </a:dk1>
      <a:lt1>
        <a:srgbClr val="FFFFFF"/>
      </a:lt1>
      <a:dk2>
        <a:srgbClr val="4D4D4D"/>
      </a:dk2>
      <a:lt2>
        <a:srgbClr val="163F96"/>
      </a:lt2>
      <a:accent1>
        <a:srgbClr val="065BDB"/>
      </a:accent1>
      <a:accent2>
        <a:srgbClr val="0090F6"/>
      </a:accent2>
      <a:accent3>
        <a:srgbClr val="FFFFFF"/>
      </a:accent3>
      <a:accent4>
        <a:srgbClr val="404040"/>
      </a:accent4>
      <a:accent5>
        <a:srgbClr val="AAB5EA"/>
      </a:accent5>
      <a:accent6>
        <a:srgbClr val="0082DF"/>
      </a:accent6>
      <a:hlink>
        <a:srgbClr val="4FD9FF"/>
      </a:hlink>
      <a:folHlink>
        <a:srgbClr val="D5D5D5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26.ГЭС</Template>
  <TotalTime>113</TotalTime>
  <Words>78</Words>
  <Application>Microsoft Office PowerPoint</Application>
  <PresentationFormat>Экран (4:3)</PresentationFormat>
  <Paragraphs>25</Paragraphs>
  <Slides>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Microsoft Sans Serif</vt:lpstr>
      <vt:lpstr>Verdana</vt:lpstr>
      <vt:lpstr>굴림</vt:lpstr>
      <vt:lpstr>26.ГЭС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Солнышко</dc:creator>
  <cp:lastModifiedBy>Солнышко</cp:lastModifiedBy>
  <cp:revision>13</cp:revision>
  <dcterms:created xsi:type="dcterms:W3CDTF">2020-02-08T07:45:20Z</dcterms:created>
  <dcterms:modified xsi:type="dcterms:W3CDTF">2020-02-08T09:38:49Z</dcterms:modified>
</cp:coreProperties>
</file>