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68" r:id="rId2"/>
    <p:sldId id="261" r:id="rId3"/>
    <p:sldId id="269" r:id="rId4"/>
    <p:sldId id="272" r:id="rId5"/>
    <p:sldId id="270" r:id="rId6"/>
    <p:sldId id="273" r:id="rId7"/>
    <p:sldId id="27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9350" autoAdjust="0"/>
  </p:normalViewPr>
  <p:slideViewPr>
    <p:cSldViewPr snapToGrid="0">
      <p:cViewPr>
        <p:scale>
          <a:sx n="64" d="100"/>
          <a:sy n="64" d="100"/>
        </p:scale>
        <p:origin x="-888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5B3013-2FFD-461A-AF02-D15AEA361A3A}" type="datetimeFigureOut">
              <a:rPr lang="ru-RU" smtClean="0"/>
              <a:t>30.01.2020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57F4F-8303-4A3F-8076-1686CAC658A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457F4F-8303-4A3F-8076-1686CAC658A7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7305" y="249381"/>
            <a:ext cx="3965673" cy="156966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Bookman Old Style" pitchFamily="18" charset="0"/>
              </a:rPr>
              <a:t>Тематический блок </a:t>
            </a:r>
            <a:r>
              <a:rPr lang="ru-RU" sz="2400" b="1" i="1" dirty="0" smtClean="0">
                <a:solidFill>
                  <a:schemeClr val="bg1"/>
                </a:solidFill>
                <a:latin typeface="Bookman Old Style" pitchFamily="18" charset="0"/>
              </a:rPr>
              <a:t>«Антенны</a:t>
            </a:r>
            <a:r>
              <a:rPr lang="ru-RU" sz="2400" b="1" i="1" dirty="0" smtClean="0">
                <a:solidFill>
                  <a:schemeClr val="bg1"/>
                </a:solidFill>
                <a:latin typeface="Bookman Old Style" pitchFamily="18" charset="0"/>
              </a:rPr>
              <a:t>, </a:t>
            </a:r>
            <a:r>
              <a:rPr lang="ru-RU" sz="2400" b="1" i="1" dirty="0" err="1" smtClean="0">
                <a:solidFill>
                  <a:schemeClr val="bg1"/>
                </a:solidFill>
                <a:latin typeface="Bookman Old Style" pitchFamily="18" charset="0"/>
              </a:rPr>
              <a:t>СВЧ-устройства</a:t>
            </a:r>
            <a:r>
              <a:rPr lang="ru-RU" sz="2400" b="1" i="1" dirty="0" smtClean="0">
                <a:solidFill>
                  <a:schemeClr val="bg1"/>
                </a:solidFill>
                <a:latin typeface="Bookman Old Style" pitchFamily="18" charset="0"/>
              </a:rPr>
              <a:t> и их </a:t>
            </a:r>
            <a:r>
              <a:rPr lang="ru-RU" sz="2400" b="1" i="1" dirty="0" smtClean="0">
                <a:solidFill>
                  <a:schemeClr val="bg1"/>
                </a:solidFill>
                <a:latin typeface="Bookman Old Style" pitchFamily="18" charset="0"/>
              </a:rPr>
              <a:t>технологии»</a:t>
            </a:r>
            <a:endParaRPr lang="ru-RU" sz="2400" b="1" i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3" name="Picture 28" descr="https://t4.ftcdn.net/jpg/00/33/65/85/240_F_33658574_TsIwUv22H8WAxPEUal32jYje6QPXxKFG.jpg"/>
          <p:cNvPicPr>
            <a:picLocks noChangeAspect="1" noChangeArrowheads="1"/>
          </p:cNvPicPr>
          <p:nvPr/>
        </p:nvPicPr>
        <p:blipFill>
          <a:blip r:embed="rId3"/>
          <a:srcRect t="18331" b="8566"/>
          <a:stretch>
            <a:fillRect/>
          </a:stretch>
        </p:blipFill>
        <p:spPr bwMode="auto">
          <a:xfrm>
            <a:off x="6792976" y="4335517"/>
            <a:ext cx="4508381" cy="233329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135117" y="1686909"/>
            <a:ext cx="10184523" cy="4020207"/>
          </a:xfrm>
          <a:prstGeom prst="rect">
            <a:avLst/>
          </a:prstGeom>
        </p:spPr>
        <p:txBody>
          <a:bodyPr wrap="none">
            <a:prstTxWarp prst="textCascadeUp">
              <a:avLst/>
            </a:prstTxWarp>
            <a:spAutoFit/>
          </a:bodyPr>
          <a:lstStyle/>
          <a:p>
            <a:r>
              <a:rPr lang="ru-RU" sz="9600" b="1" dirty="0" smtClean="0">
                <a:ln w="190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66"/>
                </a:solidFill>
                <a:latin typeface="Bookman Old Style" pitchFamily="18" charset="0"/>
              </a:rPr>
              <a:t>ТЕЛЕВЫШКА</a:t>
            </a:r>
            <a:endParaRPr lang="ru-RU" sz="9600" b="1" dirty="0">
              <a:ln w="19050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0066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389CBECF-92AB-4A61-ABDD-BCAD8C365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1454724" y="180110"/>
            <a:ext cx="9781309" cy="734291"/>
          </a:xfrm>
        </p:spPr>
        <p:txBody>
          <a:bodyPr>
            <a:noAutofit/>
          </a:bodyPr>
          <a:lstStyle/>
          <a:p>
            <a:pPr algn="ctr"/>
            <a:r>
              <a:rPr lang="ru-RU" sz="2000" b="1" cap="none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АНТЕННА</a:t>
            </a:r>
            <a:r>
              <a:rPr lang="ru-RU" sz="2000" cap="none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</a:t>
            </a:r>
            <a:r>
              <a:rPr lang="ru-RU" sz="2000" cap="none" dirty="0" smtClean="0">
                <a:solidFill>
                  <a:srgbClr val="002060"/>
                </a:solidFill>
                <a:latin typeface="Bookman Old Style" pitchFamily="18" charset="0"/>
              </a:rPr>
              <a:t>— устройство для излучения и приёма радиоволн (разновидности электромагнитного излучения).  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D0F05AF-ABF9-4624-AE36-B16BD1DA9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932" y="1075110"/>
            <a:ext cx="2557086" cy="241623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0" name="Picture 2" descr="https://b.ryazan.stavrsp.ru/media/k2/items/cache/233826a67be66a810b23a263230da62e_XL.jpg"/>
          <p:cNvPicPr>
            <a:picLocks noChangeAspect="1" noChangeArrowheads="1"/>
          </p:cNvPicPr>
          <p:nvPr/>
        </p:nvPicPr>
        <p:blipFill>
          <a:blip r:embed="rId3"/>
          <a:srcRect l="1934" t="8077" b="3640"/>
          <a:stretch>
            <a:fillRect/>
          </a:stretch>
        </p:blipFill>
        <p:spPr bwMode="auto">
          <a:xfrm>
            <a:off x="7509163" y="4073236"/>
            <a:ext cx="3673071" cy="24799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2" name="Picture 4" descr="https://telepremium.ru/image/cache/catalog/goods/antenn-tricolor/ant-tricolor-1000x1000.jpg"/>
          <p:cNvPicPr>
            <a:picLocks noChangeAspect="1" noChangeArrowheads="1"/>
          </p:cNvPicPr>
          <p:nvPr/>
        </p:nvPicPr>
        <p:blipFill>
          <a:blip r:embed="rId4"/>
          <a:srcRect l="4507" t="7246" r="7764" b="11753"/>
          <a:stretch>
            <a:fillRect/>
          </a:stretch>
        </p:blipFill>
        <p:spPr bwMode="auto">
          <a:xfrm>
            <a:off x="1246910" y="3976255"/>
            <a:ext cx="2549235" cy="23537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4" name="Picture 6" descr="https://hozmarket-ekb.ru/upload/iblock/806/8069c08ed4940e379ef01eef34f9723f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6627" y="2535383"/>
            <a:ext cx="2541153" cy="241761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6" name="Picture 8" descr="https://cnet1.cbsistatic.com/img/sJH3tFFpjzcBpAlOTL5KLlnyeY8=/756x567/2012/05/16/88ea6bb1-cc2e-11e2-9a4a-0291187b029a/tv-antenna_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46108" y="1177638"/>
            <a:ext cx="3579092" cy="23833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1689752" y="3507571"/>
            <a:ext cx="18229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КОМНАТНАЯ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755569" y="3618407"/>
            <a:ext cx="1412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УЛИЧНАЯ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7029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B73A651-751C-4E4C-AF75-0C0AF93FE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021" y="251894"/>
            <a:ext cx="9438464" cy="640115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https://ds04.infourok.ru/uploads/ex/085a/0003c561-c964ac0e/img9.jpg"/>
          <p:cNvPicPr>
            <a:picLocks noChangeAspect="1" noChangeArrowheads="1"/>
          </p:cNvPicPr>
          <p:nvPr/>
        </p:nvPicPr>
        <p:blipFill>
          <a:blip r:embed="rId3"/>
          <a:srcRect l="5857" t="11204" r="3453" b="12474"/>
          <a:stretch>
            <a:fillRect/>
          </a:stretch>
        </p:blipFill>
        <p:spPr bwMode="auto">
          <a:xfrm>
            <a:off x="461285" y="394139"/>
            <a:ext cx="4146331" cy="2617076"/>
          </a:xfrm>
          <a:prstGeom prst="rect">
            <a:avLst/>
          </a:prstGeom>
          <a:ln w="38100" cap="sq">
            <a:solidFill>
              <a:schemeClr val="tx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4796141" y="252248"/>
            <a:ext cx="37487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Схема передачи радиоволн</a:t>
            </a:r>
            <a:endParaRPr lang="ru-RU" sz="4000" b="1" dirty="0">
              <a:ln w="12700">
                <a:solidFill>
                  <a:srgbClr val="0070C0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194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i.pinimg.com/originals/9d/53/bc/9d53bc68720151b157f77937db92b745.png"/>
          <p:cNvPicPr>
            <a:picLocks noChangeAspect="1" noChangeArrowheads="1"/>
          </p:cNvPicPr>
          <p:nvPr/>
        </p:nvPicPr>
        <p:blipFill>
          <a:blip r:embed="rId2"/>
          <a:srcRect l="26734" r="26142"/>
          <a:stretch>
            <a:fillRect/>
          </a:stretch>
        </p:blipFill>
        <p:spPr bwMode="auto">
          <a:xfrm>
            <a:off x="5467739" y="306712"/>
            <a:ext cx="1716832" cy="6551288"/>
          </a:xfrm>
          <a:prstGeom prst="rect">
            <a:avLst/>
          </a:prstGeom>
          <a:noFill/>
        </p:spPr>
      </p:pic>
      <p:sp>
        <p:nvSpPr>
          <p:cNvPr id="38916" name="AutoShape 4" descr="https://www.pngarts.com/files/4/High-Voltage-Transmission-Tower-PNG-Image-Background.pn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8924" name="Picture 12" descr="https://fastly.4sqi.net/img/general/600x600/cQP66Js-iTvE-uIHBJPmwrPtqkljkw8zOm6S1PQD1aw.jpg"/>
          <p:cNvPicPr>
            <a:picLocks noChangeAspect="1" noChangeArrowheads="1"/>
          </p:cNvPicPr>
          <p:nvPr/>
        </p:nvPicPr>
        <p:blipFill>
          <a:blip r:embed="rId3"/>
          <a:srcRect l="33958" r="33026"/>
          <a:stretch>
            <a:fillRect/>
          </a:stretch>
        </p:blipFill>
        <p:spPr bwMode="auto">
          <a:xfrm>
            <a:off x="8434872" y="18839"/>
            <a:ext cx="2258009" cy="6839161"/>
          </a:xfrm>
          <a:prstGeom prst="rect">
            <a:avLst/>
          </a:prstGeom>
          <a:noFill/>
        </p:spPr>
      </p:pic>
      <p:pic>
        <p:nvPicPr>
          <p:cNvPr id="38926" name="Picture 14" descr="https://avatars.mds.yandex.net/get-pdb/1630946/e3c54de1-f1ae-4de5-90ef-a42541f990ab/s1200?webp=false"/>
          <p:cNvPicPr>
            <a:picLocks noChangeAspect="1" noChangeArrowheads="1"/>
          </p:cNvPicPr>
          <p:nvPr/>
        </p:nvPicPr>
        <p:blipFill>
          <a:blip r:embed="rId4"/>
          <a:srcRect l="32257" t="6250" r="36748"/>
          <a:stretch>
            <a:fillRect/>
          </a:stretch>
        </p:blipFill>
        <p:spPr bwMode="auto">
          <a:xfrm>
            <a:off x="1082351" y="0"/>
            <a:ext cx="3023118" cy="685800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142793" y="0"/>
            <a:ext cx="470262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ТЕЛЕБАШНЯ (ТЕЛЕВЫШКА)  </a:t>
            </a:r>
            <a:r>
              <a:rPr lang="ru-RU" sz="2000" dirty="0" smtClean="0">
                <a:solidFill>
                  <a:schemeClr val="bg1"/>
                </a:solidFill>
                <a:latin typeface="Bookman Old Style" pitchFamily="18" charset="0"/>
              </a:rPr>
              <a:t>— </a:t>
            </a:r>
            <a:r>
              <a:rPr lang="ru-RU" sz="2000" dirty="0" smtClean="0">
                <a:solidFill>
                  <a:schemeClr val="bg1"/>
                </a:solidFill>
                <a:latin typeface="Bookman Old Style" pitchFamily="18" charset="0"/>
              </a:rPr>
              <a:t>опора, на вершине которой устанавливаются антенны </a:t>
            </a:r>
            <a:r>
              <a:rPr lang="ru-RU" sz="2000" dirty="0" smtClean="0">
                <a:solidFill>
                  <a:schemeClr val="bg1"/>
                </a:solidFill>
                <a:latin typeface="Bookman Old Style" pitchFamily="18" charset="0"/>
              </a:rPr>
              <a:t>телевизионной передающей станции</a:t>
            </a:r>
            <a:endParaRPr lang="ru-RU" sz="20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cmet4uk.ru/_fr/85/7619665.jpg"/>
          <p:cNvPicPr>
            <a:picLocks noChangeAspect="1" noChangeArrowheads="1"/>
          </p:cNvPicPr>
          <p:nvPr/>
        </p:nvPicPr>
        <p:blipFill>
          <a:blip r:embed="rId2"/>
          <a:srcRect l="36172" r="9483" b="7866"/>
          <a:stretch>
            <a:fillRect/>
          </a:stretch>
        </p:blipFill>
        <p:spPr bwMode="auto">
          <a:xfrm>
            <a:off x="4461643" y="892902"/>
            <a:ext cx="3026977" cy="564978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055162" y="0"/>
            <a:ext cx="40956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Телевышки</a:t>
            </a:r>
            <a:endParaRPr lang="ru-RU" sz="4400" b="1" dirty="0">
              <a:ln w="12700">
                <a:solidFill>
                  <a:srgbClr val="0070C0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32772" name="Picture 4" descr="https://avi-top.ru/wp-content/uploads/2019/09/010.jpg"/>
          <p:cNvPicPr>
            <a:picLocks noChangeAspect="1" noChangeArrowheads="1"/>
          </p:cNvPicPr>
          <p:nvPr/>
        </p:nvPicPr>
        <p:blipFill>
          <a:blip r:embed="rId3"/>
          <a:srcRect l="26531" r="38381"/>
          <a:stretch>
            <a:fillRect/>
          </a:stretch>
        </p:blipFill>
        <p:spPr bwMode="auto">
          <a:xfrm>
            <a:off x="1087820" y="900374"/>
            <a:ext cx="3011214" cy="5721143"/>
          </a:xfrm>
          <a:prstGeom prst="rect">
            <a:avLst/>
          </a:prstGeom>
          <a:noFill/>
        </p:spPr>
      </p:pic>
      <p:sp>
        <p:nvSpPr>
          <p:cNvPr id="32774" name="AutoShape 6" descr="http://magspace.ru/uploads/2014/05/14/23-390600000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6" name="AutoShape 8" descr="http://magspace.ru/uploads/2014/05/14/23-390600000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8" name="AutoShape 10" descr="http://magspace.ru/uploads/2014/05/14/23-390600000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80" name="AutoShape 12" descr="http://magspace.ru/uploads/2014/05/14/23-3906000000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84" name="Picture 16" descr="http://photo.foto-planeta.com/view/5/3/9/0/belgorod-539004.jpg"/>
          <p:cNvPicPr>
            <a:picLocks noChangeAspect="1" noChangeArrowheads="1"/>
          </p:cNvPicPr>
          <p:nvPr/>
        </p:nvPicPr>
        <p:blipFill>
          <a:blip r:embed="rId4"/>
          <a:srcRect l="19834"/>
          <a:stretch>
            <a:fillRect/>
          </a:stretch>
        </p:blipFill>
        <p:spPr bwMode="auto">
          <a:xfrm>
            <a:off x="7882758" y="890752"/>
            <a:ext cx="3000236" cy="56204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https://i8.photo.2gis.com/images/geo/7/985162430280488_05f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1014" y="378756"/>
            <a:ext cx="4610238" cy="6146984"/>
          </a:xfrm>
          <a:prstGeom prst="rect">
            <a:avLst/>
          </a:prstGeom>
          <a:noFill/>
        </p:spPr>
      </p:pic>
      <p:pic>
        <p:nvPicPr>
          <p:cNvPr id="39942" name="Picture 6" descr="http://www.uyskiy.ru/images/stories/users/4_f006061e3c5557d61261da088ce7d429_760x0_720-960-0-0.jpg"/>
          <p:cNvPicPr>
            <a:picLocks noChangeAspect="1" noChangeArrowheads="1"/>
          </p:cNvPicPr>
          <p:nvPr/>
        </p:nvPicPr>
        <p:blipFill>
          <a:blip r:embed="rId3"/>
          <a:srcRect r="9160" b="1366"/>
          <a:stretch>
            <a:fillRect/>
          </a:stretch>
        </p:blipFill>
        <p:spPr bwMode="auto">
          <a:xfrm>
            <a:off x="6340839" y="374831"/>
            <a:ext cx="4635543" cy="61758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4" name="AutoShape 10" descr="https://thumbs.dreamstime.com/b/%D0%B2%D0%B5%D0%BA%D1%82%D0%BE%D1%80-%D0%B1%D0%B0%D1%88%D0%BD%D0%B8-01-%D1%80%D0%B0%D0%B4%D0%B8%D0%BE%D1%81%D0%B2%D1%8F%D0%B7%D0%B8-16151128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https://thumbs.dreamstime.com/b/%D0%B2%D0%B5%D0%BA%D1%82%D0%BE%D1%80-%D0%B1%D0%B0%D1%88%D0%BD%D0%B8-01-%D1%80%D0%B0%D0%B4%D0%B8%D0%BE%D1%81%D0%B2%D1%8F%D0%B7%D0%B8-16151128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8" name="AutoShape 14" descr="https://thumbs.dreamstime.com/b/%D0%B2%D0%B5%D0%BA%D1%82%D0%BE%D1%80-%D0%B1%D0%B0%D1%88%D0%BD%D0%B8-01-%D1%80%D0%B0%D0%B4%D0%B8%D0%BE%D1%81%D0%B2%D1%8F%D0%B7%D0%B8-16151128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80" name="AutoShape 16" descr="https://thumbs.dreamstime.com/b/%D0%B2%D0%B5%D0%BA%D1%82%D0%BE%D1%80-%D0%B1%D0%B0%D1%88%D0%BD%D0%B8-01-%D1%80%D0%B0%D0%B4%D0%B8%D0%BE%D1%81%D0%B2%D1%8F%D0%B7%D0%B8-16151128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84" name="AutoShape 20" descr="https://image.shutterstock.com/image-vector/illustration-set-antenna-silhouettes-isolated-260nw-611432723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86" name="AutoShape 22" descr="https://image.shutterstock.com/image-vector/illustration-set-antenna-silhouettes-isolated-260nw-611432723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88" name="AutoShape 24" descr="https://image.shutterstock.com/image-vector/illustration-set-antenna-silhouettes-isolated-260nw-611432723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90" name="AutoShape 26" descr="https://image.shutterstock.com/image-vector/illustration-set-antenna-silhouettes-isolated-260nw-611432723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94" name="Picture 30" descr="http://books.totalarch.com/files/gallery/3016_3.jpg"/>
          <p:cNvPicPr>
            <a:picLocks noChangeAspect="1" noChangeArrowheads="1"/>
          </p:cNvPicPr>
          <p:nvPr/>
        </p:nvPicPr>
        <p:blipFill>
          <a:blip r:embed="rId2"/>
          <a:srcRect l="13443" t="34257" r="2705" b="5355"/>
          <a:stretch>
            <a:fillRect/>
          </a:stretch>
        </p:blipFill>
        <p:spPr bwMode="auto">
          <a:xfrm>
            <a:off x="434956" y="604561"/>
            <a:ext cx="11533109" cy="5870372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7128794" y="830746"/>
            <a:ext cx="374876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n w="12700">
                  <a:solidFill>
                    <a:srgbClr val="0070C0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Формы телевышек</a:t>
            </a:r>
            <a:endParaRPr lang="ru-RU" sz="4000" b="1" dirty="0">
              <a:ln w="12700">
                <a:solidFill>
                  <a:srgbClr val="0070C0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160</TotalTime>
  <Words>37</Words>
  <Application>Microsoft Office PowerPoint</Application>
  <PresentationFormat>Произвольный</PresentationFormat>
  <Paragraphs>10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Контур</vt:lpstr>
      <vt:lpstr>Слайд 1</vt:lpstr>
      <vt:lpstr>АНТЕННА — устройство для излучения и приёма радиоволн (разновидности электромагнитного излучения).  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Телевышки</dc:title>
  <dc:creator>ELENA ELENA</dc:creator>
  <cp:lastModifiedBy>Солнышко</cp:lastModifiedBy>
  <cp:revision>21</cp:revision>
  <dcterms:created xsi:type="dcterms:W3CDTF">2018-11-05T17:21:36Z</dcterms:created>
  <dcterms:modified xsi:type="dcterms:W3CDTF">2020-01-30T08:57:29Z</dcterms:modified>
</cp:coreProperties>
</file>