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8" r:id="rId3"/>
    <p:sldId id="284" r:id="rId4"/>
    <p:sldId id="285" r:id="rId5"/>
    <p:sldId id="281" r:id="rId6"/>
    <p:sldId id="283" r:id="rId7"/>
    <p:sldId id="282" r:id="rId8"/>
    <p:sldId id="287" r:id="rId9"/>
    <p:sldId id="286" r:id="rId10"/>
    <p:sldId id="288" r:id="rId11"/>
    <p:sldId id="28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C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21F45-70F0-488B-B8B1-BC56A2E03DE4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CCC12-50D2-495B-94FD-8F20AF5BB0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31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CCC12-50D2-495B-94FD-8F20AF5BB07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180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CCC12-50D2-495B-94FD-8F20AF5BB07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38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CCC12-50D2-495B-94FD-8F20AF5BB07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69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3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867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16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35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65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343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344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95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68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5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36536-CE4A-42BB-B875-CA948339386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A8EEF-BB88-4B2C-AC9E-12294E0B49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"/>
            <a:ext cx="12192000" cy="68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-607101"/>
            <a:ext cx="11962151" cy="6858000"/>
          </a:xfrm>
        </p:spPr>
        <p:txBody>
          <a:bodyPr>
            <a:prstTxWarp prst="textWave4">
              <a:avLst/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300" b="1" dirty="0" smtClean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300" b="1" dirty="0" smtClean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300" b="1" dirty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300" b="1" dirty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300" b="1" dirty="0" smtClean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300" b="1" dirty="0" smtClean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300" b="1" dirty="0" smtClean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9600" b="1" dirty="0" smtClean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ВИДЕОКАМЕР</a:t>
            </a:r>
            <a:r>
              <a:rPr lang="ru-RU" sz="8900" b="1" dirty="0" smtClean="0">
                <a:ln w="11430">
                  <a:solidFill>
                    <a:srgbClr val="002060"/>
                  </a:solidFill>
                </a:ln>
                <a:solidFill>
                  <a:srgbClr val="FF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А</a:t>
            </a:r>
            <a:r>
              <a:rPr lang="ru-RU" sz="8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/>
            </a:r>
            <a:br>
              <a:rPr lang="ru-RU" sz="8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</a:br>
            <a:r>
              <a:rPr lang="ru-RU" sz="73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3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89429" y="246301"/>
            <a:ext cx="406713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dirty="0" smtClean="0">
                <a:latin typeface="Bookman Old Style" pitchFamily="18" charset="0"/>
              </a:rPr>
              <a:t> </a:t>
            </a:r>
            <a:r>
              <a:rPr lang="ru-RU" sz="2400" b="1" i="1" dirty="0" smtClean="0">
                <a:latin typeface="Bookman Old Style" pitchFamily="18" charset="0"/>
              </a:rPr>
              <a:t>«Приборы и методы</a:t>
            </a:r>
          </a:p>
          <a:p>
            <a:pPr algn="ctr"/>
            <a:r>
              <a:rPr lang="ru-RU" sz="2400" b="1" i="1" dirty="0" smtClean="0">
                <a:latin typeface="Bookman Old Style" pitchFamily="18" charset="0"/>
              </a:rPr>
              <a:t> преобразования</a:t>
            </a:r>
          </a:p>
          <a:p>
            <a:pPr algn="ctr"/>
            <a:r>
              <a:rPr lang="ru-RU" sz="2400" b="1" i="1" dirty="0" smtClean="0">
                <a:latin typeface="Bookman Old Style" pitchFamily="18" charset="0"/>
              </a:rPr>
              <a:t> изображений и звука»</a:t>
            </a:r>
            <a:endParaRPr lang="ru-RU" sz="2400" b="1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07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2667001" y="-2667000"/>
            <a:ext cx="6857999" cy="1219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3134" y="5762682"/>
            <a:ext cx="4966424" cy="769441"/>
          </a:xfrm>
          <a:prstGeom prst="rect">
            <a:avLst/>
          </a:prstGeom>
          <a:solidFill>
            <a:srgbClr val="CCFF99"/>
          </a:solidFill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ВИДЕОКАМЕРА</a:t>
            </a:r>
            <a:endParaRPr lang="ru-RU" sz="4400" dirty="0"/>
          </a:p>
        </p:txBody>
      </p:sp>
      <p:pic>
        <p:nvPicPr>
          <p:cNvPr id="10242" name="Picture 2" descr="https://www.absonline.co.il/Media/Uploads/FS5M2(2).jpg"/>
          <p:cNvPicPr>
            <a:picLocks noChangeAspect="1" noChangeArrowheads="1"/>
          </p:cNvPicPr>
          <p:nvPr/>
        </p:nvPicPr>
        <p:blipFill>
          <a:blip r:embed="rId3" cstate="print"/>
          <a:srcRect t="10960" r="-160" b="7833"/>
          <a:stretch>
            <a:fillRect/>
          </a:stretch>
        </p:blipFill>
        <p:spPr bwMode="auto">
          <a:xfrm>
            <a:off x="2179770" y="2345962"/>
            <a:ext cx="3471521" cy="3194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4" name="Picture 4" descr="https://i.pinimg.com/736x/dd/16/10/dd1610ae2a20aa1eef52e096c98fc96c--cinema.jpg"/>
          <p:cNvPicPr>
            <a:picLocks noChangeAspect="1" noChangeArrowheads="1"/>
          </p:cNvPicPr>
          <p:nvPr/>
        </p:nvPicPr>
        <p:blipFill>
          <a:blip r:embed="rId4" cstate="print"/>
          <a:srcRect l="1354" t="8803" r="7769"/>
          <a:stretch>
            <a:fillRect/>
          </a:stretch>
        </p:blipFill>
        <p:spPr bwMode="auto">
          <a:xfrm>
            <a:off x="5912065" y="374754"/>
            <a:ext cx="5930164" cy="59510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277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"/>
            <a:ext cx="12192000" cy="68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banner2.kisspng.com/20180325/xpe/kisspng-movie-camera-camera-lens-clip-art-photo-cameras-5ab7392e756a73.59135214152195716648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0" b="3979"/>
          <a:stretch/>
        </p:blipFill>
        <p:spPr bwMode="auto">
          <a:xfrm>
            <a:off x="447554" y="359764"/>
            <a:ext cx="3389926" cy="3320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media2.24aul.ru/imgs/567aceb263d0d41b681a25dd/kinokamera-fujica-single-8-sound-zxm500-1-66653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7" t="-1178" r="10183" b="1178"/>
          <a:stretch/>
        </p:blipFill>
        <p:spPr bwMode="auto">
          <a:xfrm>
            <a:off x="1129831" y="4034684"/>
            <a:ext cx="3135047" cy="2620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http://i.ebayimg.com/00/s/ODAwWDgwMA==/z/QMwAAOSw2s1Ur5PJ/$_12.JPG?set_id=880000500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861" y="4562315"/>
            <a:ext cx="2111375" cy="2111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31960" y="3743780"/>
            <a:ext cx="3342805" cy="708300"/>
          </a:xfrm>
          <a:solidFill>
            <a:srgbClr val="CCFF99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КОРПУС</a:t>
            </a:r>
            <a:endParaRPr lang="ru-RU" sz="4800" b="1" dirty="0">
              <a:solidFill>
                <a:srgbClr val="FF000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8210" name="Picture 18" descr="https://svetofor.info/images/detailed/110/cifrovaya-videokamera-sony-hxr-nx1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t="10043" r="4290" b="13080"/>
          <a:stretch/>
        </p:blipFill>
        <p:spPr bwMode="auto">
          <a:xfrm>
            <a:off x="8152071" y="4032128"/>
            <a:ext cx="3150511" cy="25945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upload.wikimedia.org/wikipedia/commons/9/92/JVC_Camcorder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/>
          <a:stretch/>
        </p:blipFill>
        <p:spPr bwMode="auto">
          <a:xfrm>
            <a:off x="8424472" y="314793"/>
            <a:ext cx="3369178" cy="32678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blackaktus.pl/images/producti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50" y="269822"/>
            <a:ext cx="3341987" cy="3341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4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01"/>
            <a:ext cx="12192000" cy="68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804" y="239842"/>
            <a:ext cx="6220918" cy="1409075"/>
          </a:xfrm>
          <a:solidFill>
            <a:srgbClr val="CCFF99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ОБЪЕКТИВ - </a:t>
            </a: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оптическое </a:t>
            </a: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устройство, проецирующее изображение </a:t>
            </a: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на плоскость</a:t>
            </a:r>
            <a:endParaRPr lang="ru-RU" sz="3200" dirty="0">
              <a:solidFill>
                <a:srgbClr val="FF0000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4" name="Picture 8" descr="https://c.pxhere.com/photos/70/05/photo-108609.jpg!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479" y="2170662"/>
            <a:ext cx="6501241" cy="43233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player.myshared.ru/5/330159/slides/slide_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3" t="34718" r="26189" b="18142"/>
          <a:stretch/>
        </p:blipFill>
        <p:spPr bwMode="auto">
          <a:xfrm>
            <a:off x="7703961" y="209862"/>
            <a:ext cx="2456935" cy="15382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66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9228" name="Picture 12" descr="https://c.pxhere.com/photos/e0/51/photo-122512.jpg!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7"/>
          <a:stretch>
            <a:fillRect/>
          </a:stretch>
        </p:blipFill>
        <p:spPr bwMode="auto">
          <a:xfrm>
            <a:off x="1923738" y="3837482"/>
            <a:ext cx="3132945" cy="26830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c.pxhere.com/photos/55/c7/photo_photography_camera_lens_equipment_horizontal_vintage_retro-496946.jpg!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/>
          <a:stretch>
            <a:fillRect/>
          </a:stretch>
        </p:blipFill>
        <p:spPr bwMode="auto">
          <a:xfrm>
            <a:off x="299803" y="1836958"/>
            <a:ext cx="3177077" cy="25775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78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01"/>
            <a:ext cx="12192000" cy="68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7148" y="374753"/>
            <a:ext cx="3867462" cy="974361"/>
          </a:xfrm>
          <a:solidFill>
            <a:srgbClr val="CCFF99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МИКРОФОН</a:t>
            </a:r>
            <a:endParaRPr lang="ru-RU" b="1" dirty="0">
              <a:solidFill>
                <a:srgbClr val="FF0000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https://zoombix.ru/26520-thickbox_default/mikrofon-boya-by-vm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54" y="2457566"/>
            <a:ext cx="2397922" cy="23979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dhresource.com/0x0s/f2-albu-g5-M00-39-38-rBVaI1lLf66ALeEEAAP43w4rZVU556.jpg/mini-wifi-network-camera-dv-iphone-androi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42"/>
          <a:stretch/>
        </p:blipFill>
        <p:spPr bwMode="auto">
          <a:xfrm>
            <a:off x="3353942" y="2903681"/>
            <a:ext cx="4934927" cy="3669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ae01.alicdn.com/kf/HTB1kEo6OVXXXXXVaFXXq6xXFXXXZ/Takstar-SGC-598-Condenser-Microphone-Interview-Video-Recording-Mic-for-Nikon-Canon-DSLR-Camera-Vlog-Mi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396" y="374077"/>
            <a:ext cx="2349545" cy="23495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fainaidea.com/wp-content/uploads/2014/01/1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727" y="1034321"/>
            <a:ext cx="3929616" cy="28468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29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"/>
            <a:ext cx="12192000" cy="68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455" y="0"/>
            <a:ext cx="10689236" cy="1394085"/>
          </a:xfrm>
          <a:solidFill>
            <a:srgbClr val="CCFF99"/>
          </a:solidFill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КАРТА ПАМЯТИ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носитель информации, который обеспечивает длительное хранение данных большого объёма, в том числе видео, получаемое цифровой видеокамерой.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8" name="Picture 10" descr="https://images.product-test.ru/imageresizer/files/0a46bfce-c965-4c31-aaf3-4e3bdadcbeae_600.jpg?width=70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8" t="1018" r="5959" b="-1018"/>
          <a:stretch/>
        </p:blipFill>
        <p:spPr bwMode="auto">
          <a:xfrm>
            <a:off x="1530296" y="1447434"/>
            <a:ext cx="5238196" cy="3109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www.geeky-gadgets.com/wp-content/uploads/2010/12/sony-sd-card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047" y="3486097"/>
            <a:ext cx="5269048" cy="31695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www.dhresource.com/albu_405328180_00-1.0x0/t8000-1080p-q5-thumb-mini-dv-hd-dv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15" y="4259904"/>
            <a:ext cx="2239662" cy="2239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i.ebayimg.com/images/g/3CIAAOSwqbxaCxpx/s-l1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10377" r="3755" b="12800"/>
          <a:stretch/>
        </p:blipFill>
        <p:spPr bwMode="auto">
          <a:xfrm>
            <a:off x="9608694" y="1786527"/>
            <a:ext cx="2203555" cy="22308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33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"/>
            <a:ext cx="12192000" cy="68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545" y="194872"/>
            <a:ext cx="8560632" cy="1409075"/>
          </a:xfrm>
          <a:solidFill>
            <a:srgbClr val="CCFF99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Вспомогательное оборудование.</a:t>
            </a:r>
            <a:b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Счётчики метража и кадров, штатив, светофильтры, защитное устройства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player.myshared.ru/5/330159/slides/slide_2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7" t="43238" r="34523" b="8486"/>
          <a:stretch/>
        </p:blipFill>
        <p:spPr bwMode="auto">
          <a:xfrm>
            <a:off x="6978595" y="1721085"/>
            <a:ext cx="4353970" cy="47330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4.mastertrue.ru/90715_%D0%A3%D0%BD%D0%B8%D0%B2%D0%B5%D1%80%D1%81%D0%B0%D0%BB%D1%8C%D0%BD%D1%8B%D0%B9-%D0%BF%D0%BE%D1%80%D1%82%D0%B0%D1%82%D0%B8%D0%B2%D0%BD%D1%8B%D0%B9-%D1%86%D0%B8%D1%84%D1%80%D0%BE%D0%B2%D0%BE%D0%B9-%D0%BA%D0%B0%D0%BC%D0%B5%D1%80%D1%8B-%D1%81%D1%82%D0%BE%D1%8F%D1%82-%D0%B2%D0%B8%D0%B4%D0%B5%D0%BE%D0%BA%D0%B0%D0%BC%D0%B5%D1%80%D1%8B-%D1%88%D1%82%D0%B0%D1%82%D0%B8%D0%B2-%D1%81%D1%82%D0%B5%D0%BD%D0%B4-%D0%BB%D0%B5%D0%B3%D0%BA%D0%B8%D0%B9-1/thumb_pictures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5" t="309" r="4456"/>
          <a:stretch/>
        </p:blipFill>
        <p:spPr bwMode="auto">
          <a:xfrm>
            <a:off x="1204835" y="1839908"/>
            <a:ext cx="4251585" cy="4817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971232" y="5852622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штатив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6748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8495"/>
            <a:ext cx="12192000" cy="730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890659"/>
          </a:xfrm>
          <a:solidFill>
            <a:srgbClr val="CCFF99"/>
          </a:solidFill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Видеокамеры по назначению:</a:t>
            </a:r>
            <a:br>
              <a:rPr lang="ru-RU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Синхронные</a:t>
            </a:r>
            <a:r>
              <a:rPr lang="ru-RU" sz="2200" dirty="0" smtClean="0">
                <a:latin typeface="Bookman Old Style" pitchFamily="18" charset="0"/>
                <a:cs typeface="Times New Roman" panose="02020603050405020304" pitchFamily="18" charset="0"/>
              </a:rPr>
              <a:t> - предназначенные для съёмки с одновременной записью звукового сопровождения</a:t>
            </a:r>
            <a:br>
              <a:rPr lang="ru-RU" sz="2200" dirty="0" smtClean="0">
                <a:latin typeface="Bookman Old Style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Хроникальные </a:t>
            </a:r>
            <a:r>
              <a:rPr lang="ru-RU" sz="2200" dirty="0" smtClean="0">
                <a:latin typeface="Bookman Old Style" pitchFamily="18" charset="0"/>
                <a:cs typeface="Times New Roman" panose="02020603050405020304" pitchFamily="18" charset="0"/>
              </a:rPr>
              <a:t>- для съёмки в экспедиционных условиях. Характеризуются небольшим весом  и размерами и большей ёмкостью кассет для плёнки.</a:t>
            </a:r>
            <a:br>
              <a:rPr lang="ru-RU" sz="2200" dirty="0" smtClean="0">
                <a:latin typeface="Bookman Old Style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Ручные</a:t>
            </a:r>
            <a:r>
              <a:rPr lang="ru-RU" sz="2200" dirty="0" smtClean="0">
                <a:latin typeface="Bookman Old Style" pitchFamily="18" charset="0"/>
                <a:cs typeface="Times New Roman" panose="02020603050405020304" pitchFamily="18" charset="0"/>
              </a:rPr>
              <a:t> - для съёмки с рук или лёгкого штатива, для репортажной съёмки.</a:t>
            </a:r>
            <a:br>
              <a:rPr lang="ru-RU" sz="2200" dirty="0" smtClean="0">
                <a:latin typeface="Bookman Old Style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Специальные</a:t>
            </a:r>
            <a:r>
              <a:rPr lang="ru-RU" sz="2200" dirty="0" smtClean="0">
                <a:latin typeface="Bookman Old Style" pitchFamily="18" charset="0"/>
                <a:cs typeface="Times New Roman" panose="02020603050405020304" pitchFamily="18" charset="0"/>
              </a:rPr>
              <a:t> - предназначены  для специальных видов съёмок  (мультипликационная, высокоскоростная съёмка)  </a:t>
            </a:r>
            <a:r>
              <a:rPr lang="ru-RU" sz="2000" dirty="0" smtClean="0">
                <a:latin typeface="Bookman Old Style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Bookman Old Style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FF0000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://uralsistems.ru/files/uploads/images/feature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3"/>
          <a:stretch>
            <a:fillRect/>
          </a:stretch>
        </p:blipFill>
        <p:spPr bwMode="auto">
          <a:xfrm>
            <a:off x="272114" y="2923081"/>
            <a:ext cx="3925132" cy="33884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temernik.ru/gallery/albums/userpics/11894/Pentaflex_OP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77" y="2909075"/>
            <a:ext cx="5235001" cy="3491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novoetv.kz/wp-content/uploads/2017/02/Kamer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927" y="4167267"/>
            <a:ext cx="3061919" cy="2457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99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"/>
            <a:ext cx="12192000" cy="685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882" y="209863"/>
            <a:ext cx="6411602" cy="1184223"/>
          </a:xfrm>
          <a:solidFill>
            <a:srgbClr val="CCFF99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ОПЕРАТОР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человек, </a:t>
            </a: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который </a:t>
            </a: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снимает видеокамерой</a:t>
            </a:r>
            <a:r>
              <a:rPr lang="ru-RU" sz="3200" i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8" name="Picture 18" descr="https://smartprogress.do/uploadImages/000186390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593" y="254833"/>
            <a:ext cx="4506624" cy="33770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portal-kultura.ru/upload/iblock/803/4-PHP4350698_1152439_A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9" r="7795" b="6484"/>
          <a:stretch/>
        </p:blipFill>
        <p:spPr bwMode="auto">
          <a:xfrm>
            <a:off x="7768314" y="3917091"/>
            <a:ext cx="3603722" cy="2723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AutoShape 2" descr="https://ae01.alicdn.com/kf/HTB1ba_xXZfrK1RjSszcq6xGGFXa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ae01.alicdn.com/kf/HTB1ba_xXZfrK1RjSszcq6xGGFXa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ae01.alicdn.com/kf/HTB1ba_xXZfrK1RjSszcq6xGGFXa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ae01.alicdn.com/kf/HTB1ba_xXZfrK1RjSszcq6xGGFXa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1.bp.blogspot.com/-KIvMEu6PWNA/WR8l5qJ1frI/AAAAAAAABDg/JS3ByUrNiWYGZVsW9MlU2rMuO9wak8jAgCLcB/s1600/blackmagic_design_ursa_min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709" y="2878110"/>
            <a:ext cx="5165953" cy="3642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0" descr="https://hardcorecase.ru/wp-content/uploads/2017/09/3cc75cc724d14dd65188720aa668c252_141bde41bb143396f2d566c29e2e5b7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440" y="2303821"/>
            <a:ext cx="3184133" cy="2388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92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0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s://static.price.ru/images/models/1000x1000/videokamera/panasonic-ag-dvx200/59ba77a3a03a43a622606531b3fc602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2675" y="692228"/>
            <a:ext cx="9525000" cy="53435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22492" y="2120072"/>
            <a:ext cx="1824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МИКРОФОН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64637" y="5465377"/>
            <a:ext cx="1600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ОБЪЕКТИВ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60112" y="5285495"/>
            <a:ext cx="12393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КОРПУС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gidmuzyk.ru/uploads/images/u/b/e/ubej_menja_nezh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0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4" name="Picture 2" descr="https://c7.hotpng.com/preview/502/86/458/photographic-film-movie-camera-clip-art-project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3377" y="254833"/>
            <a:ext cx="6790544" cy="61159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71</Words>
  <Application>Microsoft Office PowerPoint</Application>
  <PresentationFormat>Широкоэкранный</PresentationFormat>
  <Paragraphs>20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Bookman Old Style</vt:lpstr>
      <vt:lpstr>Calibri</vt:lpstr>
      <vt:lpstr>Calibri Light</vt:lpstr>
      <vt:lpstr>Times New Roman</vt:lpstr>
      <vt:lpstr>Тема Office</vt:lpstr>
      <vt:lpstr>     ВИДЕОКАМЕРА    </vt:lpstr>
      <vt:lpstr>Презентация PowerPoint</vt:lpstr>
      <vt:lpstr>Презентация PowerPoint</vt:lpstr>
      <vt:lpstr>Презентация PowerPoint</vt:lpstr>
      <vt:lpstr>МИКРОФОН</vt:lpstr>
      <vt:lpstr>КАРТА ПАМЯТИ - носитель информации, который обеспечивает длительное хранение данных большого объёма, в том числе видео, получаемое цифровой видеокамерой.</vt:lpstr>
      <vt:lpstr>Вспомогательное оборудование. Счётчики метража и кадров, штатив, светофильтры, защитное устройства </vt:lpstr>
      <vt:lpstr>Видеокамеры по назначению: Синхронные - предназначенные для съёмки с одновременной записью звукового сопровождения Хроникальные - для съёмки в экспедиционных условиях. Характеризуются небольшим весом  и размерами и большей ёмкостью кассет для плёнки. Ручные - для съёмки с рук или лёгкого штатива, для репортажной съёмки. Специальные - предназначены  для специальных видов съёмок  (мультипликационная, высокоскоростная съёмка)   </vt:lpstr>
      <vt:lpstr>ОПЕРАТОР - человек, который снимает видеокамерой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Users</dc:creator>
  <cp:lastModifiedBy>hp</cp:lastModifiedBy>
  <cp:revision>48</cp:revision>
  <dcterms:created xsi:type="dcterms:W3CDTF">2018-10-17T16:19:20Z</dcterms:created>
  <dcterms:modified xsi:type="dcterms:W3CDTF">2020-02-19T07:19:45Z</dcterms:modified>
</cp:coreProperties>
</file>