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8" r:id="rId3"/>
    <p:sldId id="259" r:id="rId4"/>
    <p:sldId id="261" r:id="rId5"/>
    <p:sldId id="263" r:id="rId6"/>
    <p:sldId id="262" r:id="rId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24A752-9A35-4729-BFD0-EAB7335F49EB}" type="datetimeFigureOut">
              <a:rPr lang="ru-RU" smtClean="0"/>
              <a:t>03.02.2020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EBDBE4-A4FB-4AF7-ADE2-906EF836932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BDBE4-A4FB-4AF7-ADE2-906EF836932E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BDBE4-A4FB-4AF7-ADE2-906EF836932E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789363"/>
            <a:ext cx="7772400" cy="1109662"/>
          </a:xfrm>
        </p:spPr>
        <p:txBody>
          <a:bodyPr/>
          <a:lstStyle>
            <a:lvl1pPr algn="ct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941888"/>
            <a:ext cx="6400800" cy="696912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42988" y="2349500"/>
            <a:ext cx="3744912" cy="4248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40300" y="2349500"/>
            <a:ext cx="3746500" cy="4248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77038" y="1700213"/>
            <a:ext cx="1909762" cy="489743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42988" y="1700213"/>
            <a:ext cx="5581650" cy="4897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42988" y="1700213"/>
            <a:ext cx="7643812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ru-RU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42988" y="2349500"/>
            <a:ext cx="7643812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smtClean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6165850"/>
            <a:ext cx="9144000" cy="69215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C%D0%BE%D0%BD%D1%82%D0%B8%D1%80%D0%BE%D0%B2%D0%BA%D0%B0_%D1%82%D0%B5%D0%BB%D0%B5%D1%81%D0%BA%D0%BE%D0%BF%D0%B0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hyperlink" Target="https://ru.wikipedia.org/wiki/%D0%9E%D0%BA%D1%83%D0%BB%D1%8F%D1%80" TargetMode="External"/><Relationship Id="rId4" Type="http://schemas.openxmlformats.org/officeDocument/2006/relationships/hyperlink" Target="https://ru.wikipedia.org/wiki/%D0%9E%D0%B1%D1%8A%D0%B5%D0%BA%D1%82%D0%B8%D0%B2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332656"/>
            <a:ext cx="4572000" cy="15696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ysClr val="windowText" lastClr="000000"/>
                </a:solidFill>
                <a:latin typeface="Bookman Old Style" pitchFamily="18" charset="0"/>
              </a:rPr>
              <a:t>Тематический блок </a:t>
            </a:r>
            <a:r>
              <a:rPr lang="ru-RU" sz="2400" b="1" i="1" dirty="0" smtClean="0">
                <a:solidFill>
                  <a:sysClr val="windowText" lastClr="000000"/>
                </a:solidFill>
                <a:latin typeface="Bookman Old Style" pitchFamily="18" charset="0"/>
              </a:rPr>
              <a:t>«Оптические </a:t>
            </a:r>
            <a:r>
              <a:rPr lang="ru-RU" sz="2400" b="1" i="1" dirty="0">
                <a:solidFill>
                  <a:sysClr val="windowText" lastClr="000000"/>
                </a:solidFill>
                <a:latin typeface="Bookman Old Style" pitchFamily="18" charset="0"/>
              </a:rPr>
              <a:t>и оптико-электронные приборы и </a:t>
            </a:r>
            <a:r>
              <a:rPr lang="ru-RU" sz="2400" b="1" i="1" dirty="0" smtClean="0">
                <a:solidFill>
                  <a:sysClr val="windowText" lastClr="000000"/>
                </a:solidFill>
                <a:latin typeface="Bookman Old Style" pitchFamily="18" charset="0"/>
              </a:rPr>
              <a:t>комплексы»</a:t>
            </a:r>
            <a:endParaRPr lang="ru-RU" sz="2400" b="1" i="1" dirty="0">
              <a:solidFill>
                <a:sysClr val="windowText" lastClr="000000"/>
              </a:solidFill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20604695">
            <a:off x="331863" y="3118284"/>
            <a:ext cx="8627902" cy="1569660"/>
          </a:xfrm>
          <a:prstGeom prst="rect">
            <a:avLst/>
          </a:prstGeom>
        </p:spPr>
        <p:txBody>
          <a:bodyPr wrap="none">
            <a:prstTxWarp prst="textFadeLeft">
              <a:avLst/>
            </a:prstTxWarp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sz="9600" b="1" cap="all" dirty="0" smtClean="0">
                <a:ln>
                  <a:solidFill>
                    <a:srgbClr val="0070C0"/>
                  </a:solidFill>
                </a:ln>
                <a:solidFill>
                  <a:schemeClr val="accent2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Bookman Old Style" pitchFamily="18" charset="0"/>
              </a:rPr>
              <a:t>ТЕЛЕСКОП</a:t>
            </a:r>
            <a:endParaRPr lang="ru-RU" sz="9600" b="1" cap="all" dirty="0">
              <a:ln>
                <a:solidFill>
                  <a:srgbClr val="0070C0"/>
                </a:solidFill>
              </a:ln>
              <a:solidFill>
                <a:schemeClr val="accent2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s://телескоп.kz/imgs/products/2/27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251520" y="836712"/>
            <a:ext cx="5618402" cy="5688632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5292080" y="2852936"/>
            <a:ext cx="3600400" cy="304698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Телеско́п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latin typeface="Bookman Old Style" pitchFamily="18" charset="0"/>
              </a:rPr>
              <a:t>— прибор, с помощью которого можно наблюдать отдалённые объекты путём сбора электромагнитного излучения (например, видимого света). </a:t>
            </a:r>
            <a:endParaRPr lang="ru-RU" sz="2400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s://www.mdregion.ru/md/10674-thickbox_default/nabor-levenhuk-labzz-mt2-mikroskop-i-telesko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3501008"/>
            <a:ext cx="3024336" cy="30243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6628" name="AutoShape 4" descr="https://ugra.ru/pics-avatars.mds.yandex.net/get-pdb/1604805/f85513e6-1df8-4a84-a1d9-f65cacec9f55/s1200?webp=false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34" name="AutoShape 10" descr="https://ae01.alicdn.com/kf/HTB1fLU7BOOYBuNjSsD4q6zSkFXab/Gskyer-EQ-80900-Telescope-German-Technology-Starwatcher-Refractors-Saturn-Ring-Jupiter-Moon-Scope-Astronomical-Telesc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36" name="AutoShape 12" descr="https://ae01.alicdn.com/kf/HTB1fLU7BOOYBuNjSsD4q6zSkFXab/Gskyer-EQ-80900-Telescope-German-Technology-Starwatcher-Refractors-Saturn-Ring-Jupiter-Moon-Scope-Astronomical-Telesc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38" name="AutoShape 14" descr="https://ae01.alicdn.com/kf/HTB1fLU7BOOYBuNjSsD4q6zSkFXab/Gskyer-EQ-80900-Telescope-German-Technology-Starwatcher-Refractors-Saturn-Ring-Jupiter-Moon-Scope-Astronomical-Telesc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40" name="AutoShape 16" descr="https://ae01.alicdn.com/kf/HTB1fLU7BOOYBuNjSsD4q6zSkFXab/Gskyer-EQ-80900-Telescope-German-Technology-Starwatcher-Refractors-Saturn-Ring-Jupiter-Moon-Scope-Astronomical-Telesc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42" name="AutoShape 18" descr="https://ae01.alicdn.com/kf/HTB1fLU7BOOYBuNjSsD4q6zSkFXab/Gskyer-EQ-80900-Telescope-German-Technology-Starwatcher-Refractors-Saturn-Ring-Jupiter-Moon-Scope-Astronomical-Telesc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" name="Picture 8" descr="https://ds05.infourok.ru/uploads/ex/0bff/0002a40e-0e70e6c5/img2.jpg"/>
          <p:cNvPicPr>
            <a:picLocks noChangeAspect="1" noChangeArrowheads="1"/>
          </p:cNvPicPr>
          <p:nvPr/>
        </p:nvPicPr>
        <p:blipFill>
          <a:blip r:embed="rId3" cstate="print"/>
          <a:srcRect l="10714" r="8929"/>
          <a:stretch>
            <a:fillRect/>
          </a:stretch>
        </p:blipFill>
        <p:spPr bwMode="auto">
          <a:xfrm>
            <a:off x="2555776" y="332656"/>
            <a:ext cx="4176464" cy="38980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Picture 22" descr="http://earth-and-universe.narod.ru/rubric/amateur/kr/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429000"/>
            <a:ext cx="3096344" cy="30963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0"/>
            <a:ext cx="8640960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Bookman Old Style" pitchFamily="18" charset="0"/>
              </a:rPr>
              <a:t>Телескоп представляет собой трубу, установленную на </a:t>
            </a:r>
            <a:r>
              <a:rPr lang="ru-RU" dirty="0" smtClean="0">
                <a:solidFill>
                  <a:schemeClr val="bg1"/>
                </a:solidFill>
                <a:latin typeface="Bookman Old Style" pitchFamily="18" charset="0"/>
                <a:hlinkClick r:id="rId3" tooltip="Монтировка телескопа"/>
              </a:rPr>
              <a:t>монтировке</a:t>
            </a:r>
            <a:r>
              <a:rPr lang="ru-RU" dirty="0" smtClean="0">
                <a:solidFill>
                  <a:schemeClr val="bg1"/>
                </a:solidFill>
                <a:latin typeface="Bookman Old Style" pitchFamily="18" charset="0"/>
              </a:rPr>
              <a:t>, снабжённой осями для наведения на объект наблюдения и слежения за ним. Визуальный телескоп имеет </a:t>
            </a:r>
            <a:r>
              <a:rPr lang="ru-RU" dirty="0" smtClean="0">
                <a:solidFill>
                  <a:schemeClr val="bg1"/>
                </a:solidFill>
                <a:latin typeface="Bookman Old Style" pitchFamily="18" charset="0"/>
                <a:hlinkClick r:id="rId4" tooltip="Объектив"/>
              </a:rPr>
              <a:t>объектив</a:t>
            </a:r>
            <a:r>
              <a:rPr lang="ru-RU" dirty="0" smtClean="0">
                <a:solidFill>
                  <a:schemeClr val="bg1"/>
                </a:solidFill>
                <a:latin typeface="Bookman Old Style" pitchFamily="18" charset="0"/>
              </a:rPr>
              <a:t> и </a:t>
            </a:r>
            <a:r>
              <a:rPr lang="ru-RU" dirty="0" smtClean="0">
                <a:solidFill>
                  <a:schemeClr val="bg1"/>
                </a:solidFill>
                <a:latin typeface="Bookman Old Style" pitchFamily="18" charset="0"/>
                <a:hlinkClick r:id="rId5" tooltip="Окуляр"/>
              </a:rPr>
              <a:t>окуляр</a:t>
            </a:r>
            <a:endParaRPr lang="ru-RU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40964" name="Picture 4" descr="http://images.myshared.ru/5/426090/slide_10.jpg"/>
          <p:cNvPicPr>
            <a:picLocks noChangeAspect="1" noChangeArrowheads="1"/>
          </p:cNvPicPr>
          <p:nvPr/>
        </p:nvPicPr>
        <p:blipFill>
          <a:blip r:embed="rId6" cstate="print"/>
          <a:srcRect l="11025" t="11550" r="13376" b="7601"/>
          <a:stretch>
            <a:fillRect/>
          </a:stretch>
        </p:blipFill>
        <p:spPr bwMode="auto">
          <a:xfrm>
            <a:off x="1115616" y="1052736"/>
            <a:ext cx="6912768" cy="55446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6" name="Прямая со стрелкой 5"/>
          <p:cNvCxnSpPr/>
          <p:nvPr/>
        </p:nvCxnSpPr>
        <p:spPr>
          <a:xfrm flipV="1">
            <a:off x="3707904" y="4509120"/>
            <a:ext cx="864096" cy="7920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2051720" y="5373216"/>
            <a:ext cx="1656184" cy="4823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МОНТИРОВКА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259632" y="2276872"/>
            <a:ext cx="1080120" cy="4823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ОКУЛЯР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588224" y="2708920"/>
            <a:ext cx="1440160" cy="4823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ОБЪЕКТИВ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s://sc01.alicdn.com/kf/HTB1k7C0cBaE3KVjSZLeq6xsSFXaL/binocular-glasses-magnifier-h0tv7-thermal-binoculars.jpg"/>
          <p:cNvPicPr>
            <a:picLocks noChangeAspect="1" noChangeArrowheads="1"/>
          </p:cNvPicPr>
          <p:nvPr/>
        </p:nvPicPr>
        <p:blipFill>
          <a:blip r:embed="rId2" cstate="print"/>
          <a:srcRect t="14516" r="-1613" b="9677"/>
          <a:stretch>
            <a:fillRect/>
          </a:stretch>
        </p:blipFill>
        <p:spPr bwMode="auto">
          <a:xfrm>
            <a:off x="5940152" y="620688"/>
            <a:ext cx="2736304" cy="20413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5060" name="AutoShape 4" descr="http://ae01.alicdn.com/kf/Hd1cb2b55936e4f2fb075ff67149aac010.jpg_q50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5062" name="AutoShape 6" descr="http://ae01.alicdn.com/kf/Hd1cb2b55936e4f2fb075ff67149aac010.jpg_q50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5064" name="AutoShape 8" descr="http://ae01.alicdn.com/kf/Hd1cb2b55936e4f2fb075ff67149aac010.jpg_q50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5066" name="AutoShape 10" descr="http://ae01.alicdn.com/kf/Hd1cb2b55936e4f2fb075ff67149aac010.jpg_q50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5068" name="Picture 12" descr="http://gw.alicdn.com/bao/uploaded/i1/T1ZWybFQRXXXXXXXXX_!!0-item_pi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2204864"/>
            <a:ext cx="2088232" cy="20882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5070" name="Picture 14" descr="https://diamondelectric.ru/images/2180/2179174/ochki_dlya_komputera_gunnar_intercept_onyx_amber_1.jpg"/>
          <p:cNvPicPr>
            <a:picLocks noChangeAspect="1" noChangeArrowheads="1"/>
          </p:cNvPicPr>
          <p:nvPr/>
        </p:nvPicPr>
        <p:blipFill>
          <a:blip r:embed="rId4" cstate="print"/>
          <a:srcRect t="8169" b="15591"/>
          <a:stretch>
            <a:fillRect/>
          </a:stretch>
        </p:blipFill>
        <p:spPr bwMode="auto">
          <a:xfrm>
            <a:off x="539552" y="620688"/>
            <a:ext cx="2644577" cy="20162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5072" name="Picture 16" descr="https://teleporto.ru/images/detailed/9978/norm145668552256d341d21e3c5.jpg?t=145668552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4077072"/>
            <a:ext cx="2736304" cy="2052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5074" name="Picture 18" descr="https://smotrivoba.com/wa-data/public/shop/products/96/00/96/images/895/895.97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6084168" y="4005064"/>
            <a:ext cx="2808312" cy="20692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AutoShape 2" descr="https://img2.newsmir.info/img/f/2/1593/1592336/5c67bf6080e3d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4036" name="Picture 4" descr="https://img2.newsmir.info/img/f/2/1593/1592336/5c67bf6080e3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556792"/>
            <a:ext cx="4917619" cy="30243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4040" name="Picture 8" descr="https://static.life.ru/posts/2016/12/952774/5da146c1800f2e46f146abb23d7dd16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3717032"/>
            <a:ext cx="4723725" cy="29523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4044" name="AutoShape 12" descr="https://lilaccitylaw.com/wp-content/uploads/2018/02/AdobeStock_42385215.jpe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4046" name="Picture 14" descr="https://lilaccitylaw.com/wp-content/uploads/2018/02/AdobeStock_42385215.jpeg"/>
          <p:cNvPicPr>
            <a:picLocks noChangeAspect="1" noChangeArrowheads="1"/>
          </p:cNvPicPr>
          <p:nvPr/>
        </p:nvPicPr>
        <p:blipFill>
          <a:blip r:embed="rId4" cstate="print"/>
          <a:srcRect l="28145" t="15554" r="12603" b="13344"/>
          <a:stretch>
            <a:fillRect/>
          </a:stretch>
        </p:blipFill>
        <p:spPr bwMode="auto">
          <a:xfrm>
            <a:off x="4716016" y="332656"/>
            <a:ext cx="3960440" cy="31683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9.Телескоп">
  <a:themeElements>
    <a:clrScheme name="00001 1">
      <a:dk1>
        <a:srgbClr val="808080"/>
      </a:dk1>
      <a:lt1>
        <a:srgbClr val="EAEAEA"/>
      </a:lt1>
      <a:dk2>
        <a:srgbClr val="000000"/>
      </a:dk2>
      <a:lt2>
        <a:srgbClr val="FFFFFF"/>
      </a:lt2>
      <a:accent1>
        <a:srgbClr val="CC00FF"/>
      </a:accent1>
      <a:accent2>
        <a:srgbClr val="FF99FF"/>
      </a:accent2>
      <a:accent3>
        <a:srgbClr val="AAAAAA"/>
      </a:accent3>
      <a:accent4>
        <a:srgbClr val="C8C8C8"/>
      </a:accent4>
      <a:accent5>
        <a:srgbClr val="E2AAFF"/>
      </a:accent5>
      <a:accent6>
        <a:srgbClr val="E78AE7"/>
      </a:accent6>
      <a:hlink>
        <a:srgbClr val="3333FF"/>
      </a:hlink>
      <a:folHlink>
        <a:srgbClr val="0066FF"/>
      </a:folHlink>
    </a:clrScheme>
    <a:fontScheme name="0000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00001 1">
        <a:dk1>
          <a:srgbClr val="808080"/>
        </a:dk1>
        <a:lt1>
          <a:srgbClr val="EAEAEA"/>
        </a:lt1>
        <a:dk2>
          <a:srgbClr val="000000"/>
        </a:dk2>
        <a:lt2>
          <a:srgbClr val="FFFFFF"/>
        </a:lt2>
        <a:accent1>
          <a:srgbClr val="CC00FF"/>
        </a:accent1>
        <a:accent2>
          <a:srgbClr val="FF99FF"/>
        </a:accent2>
        <a:accent3>
          <a:srgbClr val="AAAAAA"/>
        </a:accent3>
        <a:accent4>
          <a:srgbClr val="C8C8C8"/>
        </a:accent4>
        <a:accent5>
          <a:srgbClr val="E2AAFF"/>
        </a:accent5>
        <a:accent6>
          <a:srgbClr val="E78AE7"/>
        </a:accent6>
        <a:hlink>
          <a:srgbClr val="3333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001 2">
        <a:dk1>
          <a:srgbClr val="808080"/>
        </a:dk1>
        <a:lt1>
          <a:srgbClr val="99CCFF"/>
        </a:lt1>
        <a:dk2>
          <a:srgbClr val="000000"/>
        </a:dk2>
        <a:lt2>
          <a:srgbClr val="FFCCFF"/>
        </a:lt2>
        <a:accent1>
          <a:srgbClr val="0000FF"/>
        </a:accent1>
        <a:accent2>
          <a:srgbClr val="FF99FF"/>
        </a:accent2>
        <a:accent3>
          <a:srgbClr val="AAAAAA"/>
        </a:accent3>
        <a:accent4>
          <a:srgbClr val="82AEDA"/>
        </a:accent4>
        <a:accent5>
          <a:srgbClr val="AAAAFF"/>
        </a:accent5>
        <a:accent6>
          <a:srgbClr val="E78AE7"/>
        </a:accent6>
        <a:hlink>
          <a:srgbClr val="0099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001 3">
        <a:dk1>
          <a:srgbClr val="003399"/>
        </a:dk1>
        <a:lt1>
          <a:srgbClr val="99CCFF"/>
        </a:lt1>
        <a:dk2>
          <a:srgbClr val="000000"/>
        </a:dk2>
        <a:lt2>
          <a:srgbClr val="FFCCFF"/>
        </a:lt2>
        <a:accent1>
          <a:srgbClr val="0000FF"/>
        </a:accent1>
        <a:accent2>
          <a:srgbClr val="FF99FF"/>
        </a:accent2>
        <a:accent3>
          <a:srgbClr val="AAAAAA"/>
        </a:accent3>
        <a:accent4>
          <a:srgbClr val="82AEDA"/>
        </a:accent4>
        <a:accent5>
          <a:srgbClr val="AAAAFF"/>
        </a:accent5>
        <a:accent6>
          <a:srgbClr val="E78AE7"/>
        </a:accent6>
        <a:hlink>
          <a:srgbClr val="FF3399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19.Телескоп</Template>
  <TotalTime>78</TotalTime>
  <Words>64</Words>
  <Application>Microsoft Office PowerPoint</Application>
  <PresentationFormat>Экран (4:3)</PresentationFormat>
  <Paragraphs>9</Paragraphs>
  <Slides>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8" baseType="lpstr">
      <vt:lpstr>Arial</vt:lpstr>
      <vt:lpstr>19.Телескоп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Солнышко</dc:creator>
  <cp:lastModifiedBy>Солнышко</cp:lastModifiedBy>
  <cp:revision>8</cp:revision>
  <dcterms:created xsi:type="dcterms:W3CDTF">2020-02-03T18:06:17Z</dcterms:created>
  <dcterms:modified xsi:type="dcterms:W3CDTF">2020-02-03T19:24:53Z</dcterms:modified>
</cp:coreProperties>
</file>