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4" r:id="rId4"/>
    <p:sldId id="259" r:id="rId5"/>
    <p:sldId id="261" r:id="rId6"/>
    <p:sldId id="260" r:id="rId7"/>
    <p:sldId id="263" r:id="rId8"/>
    <p:sldId id="267" r:id="rId9"/>
    <p:sldId id="265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C99"/>
    <a:srgbClr val="5E4690"/>
    <a:srgbClr val="131420"/>
    <a:srgbClr val="005A7E"/>
    <a:srgbClr val="C5700A"/>
    <a:srgbClr val="4A2B0E"/>
    <a:srgbClr val="1D120E"/>
    <a:srgbClr val="000306"/>
    <a:srgbClr val="526664"/>
    <a:srgbClr val="B5B5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54908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687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759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201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773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7218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9966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140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122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06345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0149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16556-29AD-44B1-8A1C-ABE338D926E3}" type="datetimeFigureOut">
              <a:rPr lang="ru-RU" smtClean="0"/>
              <a:pPr/>
              <a:t>19.02.2020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8DFFB4-B522-49A9-895A-71E37BE27F0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977"/>
          <a:stretch/>
        </p:blipFill>
        <p:spPr>
          <a:xfrm>
            <a:off x="0" y="-691"/>
            <a:ext cx="9144000" cy="1852820"/>
          </a:xfrm>
          <a:prstGeom prst="rect">
            <a:avLst/>
          </a:prstGeom>
        </p:spPr>
      </p:pic>
      <p:sp>
        <p:nvSpPr>
          <p:cNvPr id="11" name="Прямоугольник 10"/>
          <p:cNvSpPr/>
          <p:nvPr userDrawn="1"/>
        </p:nvSpPr>
        <p:spPr>
          <a:xfrm>
            <a:off x="0" y="1033670"/>
            <a:ext cx="9144000" cy="791955"/>
          </a:xfrm>
          <a:prstGeom prst="rect">
            <a:avLst/>
          </a:prstGeom>
          <a:gradFill>
            <a:gsLst>
              <a:gs pos="0">
                <a:srgbClr val="131420">
                  <a:alpha val="0"/>
                </a:srgbClr>
              </a:gs>
              <a:gs pos="100000">
                <a:srgbClr val="5E469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 userDrawn="1"/>
        </p:nvSpPr>
        <p:spPr>
          <a:xfrm>
            <a:off x="0" y="1825625"/>
            <a:ext cx="9144000" cy="5032375"/>
          </a:xfrm>
          <a:prstGeom prst="rect">
            <a:avLst/>
          </a:prstGeom>
          <a:solidFill>
            <a:srgbClr val="5E46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9615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39646" y="3635116"/>
            <a:ext cx="8184630" cy="2788170"/>
          </a:xfrm>
        </p:spPr>
        <p:txBody>
          <a:bodyPr>
            <a:prstTxWarp prst="textInflate">
              <a:avLst/>
            </a:prstTxWarp>
            <a:noAutofit/>
          </a:bodyPr>
          <a:lstStyle/>
          <a:p>
            <a:pPr algn="ctr"/>
            <a:r>
              <a:rPr lang="ru-RU" sz="9600" b="1" dirty="0" smtClean="0">
                <a:ln w="57150" cmpd="sng">
                  <a:solidFill>
                    <a:srgbClr val="7030A0"/>
                  </a:solidFill>
                  <a:prstDash val="solid"/>
                  <a:miter lim="800000"/>
                </a:ln>
                <a:solidFill>
                  <a:schemeClr val="bg1">
                    <a:lumMod val="65000"/>
                  </a:schemeClr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ВЕРФЬ</a:t>
            </a:r>
            <a:endParaRPr lang="ru-RU" sz="9600" b="1" dirty="0">
              <a:ln w="57150" cmpd="sng">
                <a:solidFill>
                  <a:srgbClr val="7030A0"/>
                </a:solidFill>
                <a:prstDash val="solid"/>
                <a:miter lim="800000"/>
              </a:ln>
              <a:solidFill>
                <a:schemeClr val="bg1">
                  <a:lumMod val="65000"/>
                </a:schemeClr>
              </a:solidFill>
              <a:effectLst>
                <a:outerShdw blurRad="50800" algn="tl" rotWithShape="0">
                  <a:srgbClr val="000000"/>
                </a:outerShdw>
              </a:effectLst>
              <a:latin typeface="+mn-lt"/>
              <a:cs typeface="Aharoni" panose="02010803020104030203" pitchFamily="2" charset="-79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50891" y="254833"/>
            <a:ext cx="4572000" cy="1477328"/>
          </a:xfrm>
          <a:prstGeom prst="rect">
            <a:avLst/>
          </a:prstGeom>
          <a:solidFill>
            <a:schemeClr val="bg1">
              <a:lumMod val="75000"/>
            </a:schemeClr>
          </a:solidFill>
          <a:ln w="76200">
            <a:solidFill>
              <a:srgbClr val="7030A0"/>
            </a:solidFill>
          </a:ln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b="1" dirty="0" smtClean="0">
                <a:latin typeface="Bookman Old Style" pitchFamily="18" charset="0"/>
              </a:rPr>
              <a:t> </a:t>
            </a:r>
            <a:r>
              <a:rPr lang="ru-RU" b="1" i="1" dirty="0" smtClean="0">
                <a:latin typeface="Bookman Old Style" pitchFamily="18" charset="0"/>
              </a:rPr>
              <a:t>«Технология судостроения, судоремонта и организация судостроительного производства»</a:t>
            </a:r>
            <a:endParaRPr lang="ru-RU" b="1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404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4135"/>
            <a:ext cx="91440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Верфь</a:t>
            </a:r>
            <a:r>
              <a:rPr lang="ru-RU" sz="2000" b="1" dirty="0" smtClean="0">
                <a:latin typeface="Bookman Old Style" pitchFamily="18" charset="0"/>
              </a:rPr>
              <a:t>  — </a:t>
            </a:r>
            <a:r>
              <a:rPr lang="ru-RU" sz="2000" dirty="0" smtClean="0">
                <a:latin typeface="Bookman Old Style" pitchFamily="18" charset="0"/>
              </a:rPr>
              <a:t>место постройки и ремонта судов, предприятие для постройки </a:t>
            </a:r>
            <a:r>
              <a:rPr lang="ru-RU" sz="2000" dirty="0" smtClean="0">
                <a:latin typeface="Bookman Old Style" pitchFamily="18" charset="0"/>
              </a:rPr>
              <a:t>или </a:t>
            </a:r>
            <a:r>
              <a:rPr lang="ru-RU" sz="2000" dirty="0" smtClean="0">
                <a:latin typeface="Bookman Old Style" pitchFamily="18" charset="0"/>
              </a:rPr>
              <a:t>ремонта судов и кораблей. 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1026" name="Picture 2" descr="https://static.tildacdn.com/tild3338-3835-4136-a632-666231653935/bz02_13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803" y="1679523"/>
            <a:ext cx="8604354" cy="43651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1222206" y="6287337"/>
            <a:ext cx="39677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Bookman Old Style" pitchFamily="18" charset="0"/>
              </a:rPr>
              <a:t>СУДОСТРОИТЕЛЬНЫЙ ЗАВОД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radioaltominho.pt/wp-content/uploads/2018/02/westse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4716" y="1484147"/>
            <a:ext cx="8748215" cy="36197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583268" y="896471"/>
            <a:ext cx="13099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75000"/>
                  </a:schemeClr>
                </a:solidFill>
                <a:latin typeface="Bookman Old Style" pitchFamily="18" charset="0"/>
              </a:rPr>
              <a:t>ВЕРФЬ</a:t>
            </a:r>
            <a:endParaRPr lang="ru-RU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5492170"/>
            <a:ext cx="9144000" cy="101566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latin typeface="Bookman Old Style" pitchFamily="18" charset="0"/>
              </a:rPr>
              <a:t>ВЕРФЬ представляет собой ряд сооружений: </a:t>
            </a:r>
          </a:p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доков, цехов, стапелей, мастерских, складов</a:t>
            </a:r>
          </a:p>
          <a:p>
            <a:pPr algn="ctr"/>
            <a:r>
              <a:rPr lang="ru-RU" sz="2000" b="1" dirty="0" smtClean="0">
                <a:latin typeface="Bookman Old Style" pitchFamily="18" charset="0"/>
              </a:rPr>
              <a:t>  </a:t>
            </a:r>
            <a:endParaRPr lang="ru-RU" sz="2000" dirty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mtdata.ru/u22/photo1917/20818351331-0/original.jpg"/>
          <p:cNvPicPr>
            <a:picLocks noChangeAspect="1" noChangeArrowheads="1"/>
          </p:cNvPicPr>
          <p:nvPr/>
        </p:nvPicPr>
        <p:blipFill>
          <a:blip r:embed="rId2" cstate="print"/>
          <a:srcRect t="21554" b="2562"/>
          <a:stretch>
            <a:fillRect/>
          </a:stretch>
        </p:blipFill>
        <p:spPr bwMode="auto">
          <a:xfrm>
            <a:off x="228391" y="1319134"/>
            <a:ext cx="8717043" cy="44071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24135"/>
            <a:ext cx="9144000" cy="70788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7030A0"/>
                </a:solidFill>
                <a:latin typeface="Bookman Old Style" pitchFamily="18" charset="0"/>
              </a:rPr>
              <a:t>Стапель-</a:t>
            </a:r>
            <a:r>
              <a:rPr lang="ru-RU" sz="2000" dirty="0" smtClean="0">
                <a:latin typeface="Bookman Old Style" pitchFamily="18" charset="0"/>
              </a:rPr>
              <a:t>сооружение </a:t>
            </a:r>
            <a:r>
              <a:rPr lang="ru-RU" sz="2000" dirty="0" smtClean="0">
                <a:latin typeface="Bookman Old Style" pitchFamily="18" charset="0"/>
              </a:rPr>
              <a:t>для постройки или ремонта судна и его спуска на воду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15364" name="Picture 4" descr="https://www.e-river.ru/uploads/gallery/2044/IMG_9362.jpg"/>
          <p:cNvPicPr>
            <a:picLocks noChangeAspect="1" noChangeArrowheads="1"/>
          </p:cNvPicPr>
          <p:nvPr/>
        </p:nvPicPr>
        <p:blipFill>
          <a:blip r:embed="rId2" cstate="print"/>
          <a:srcRect t="14286"/>
          <a:stretch>
            <a:fillRect/>
          </a:stretch>
        </p:blipFill>
        <p:spPr bwMode="auto">
          <a:xfrm>
            <a:off x="224853" y="3387777"/>
            <a:ext cx="5666282" cy="32378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2" descr="https://upload.wikimedia.org/wikipedia/commons/thumb/e/ef/Brosen_northern_side_lauching1.jpg/1280px-Brosen_northern_side_lauching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20910" y="1145101"/>
            <a:ext cx="5693305" cy="29488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366" name="Picture 6" descr="https://www.korabel.ru/filemanager/IMAGES/0/107/107840.jpg"/>
          <p:cNvPicPr>
            <a:picLocks noChangeAspect="1" noChangeArrowheads="1"/>
          </p:cNvPicPr>
          <p:nvPr/>
        </p:nvPicPr>
        <p:blipFill>
          <a:blip r:embed="rId4" cstate="print"/>
          <a:srcRect b="6030"/>
          <a:stretch>
            <a:fillRect/>
          </a:stretch>
        </p:blipFill>
        <p:spPr bwMode="auto">
          <a:xfrm>
            <a:off x="6071017" y="4478935"/>
            <a:ext cx="2822993" cy="17719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4135"/>
            <a:ext cx="9144000" cy="400110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16386" name="Picture 2" descr="http://www.allyachts.ru/img/rad1B3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392" y="2625931"/>
            <a:ext cx="5317969" cy="39884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6388" name="Picture 4" descr="https://khersonline.net/uploads/posts/2016-03/1457859743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62485" y="798851"/>
            <a:ext cx="5081714" cy="339839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5607024" y="4763337"/>
            <a:ext cx="33906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Bookman Old Style" pitchFamily="18" charset="0"/>
              </a:rPr>
              <a:t>СУДОРЕМОНТНЫЕ ДОКИ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www.arctic-info.ru/upload/iblock/9ce/9cee0946276e5b785d8f7b967e32d6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996" y="1873771"/>
            <a:ext cx="8808122" cy="4422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7300210" y="5426439"/>
            <a:ext cx="1618937" cy="824459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s://politikus.ru/uploads/posts/2015-03/1425641614_790bcb34c51de91c204e660a6b7b6b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6247" y="4094328"/>
            <a:ext cx="3265820" cy="21440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5480373" y="1405988"/>
            <a:ext cx="3456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>
                    <a:lumMod val="75000"/>
                  </a:schemeClr>
                </a:solidFill>
                <a:latin typeface="Bookman Old Style" pitchFamily="18" charset="0"/>
              </a:rPr>
              <a:t>  КРАНЫ СУДОСТРОЕНИЯ</a:t>
            </a:r>
            <a:endParaRPr lang="ru-RU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24582" name="Picture 6" descr="http://zabavnik.club/wp-content/uploads/podemnyy_kran_foto_20_051452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7249" y="2674961"/>
            <a:ext cx="5124263" cy="384127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4" descr="https://ardexpert.ru/uploads/images/825/03-2019/7d116c76a3491639e372edbb7f2ee51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015" y="461158"/>
            <a:ext cx="5090111" cy="322373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150428" y="696035"/>
            <a:ext cx="26613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bg1">
                    <a:lumMod val="75000"/>
                  </a:schemeClr>
                </a:solidFill>
                <a:latin typeface="Bookman Old Style" pitchFamily="18" charset="0"/>
              </a:rPr>
              <a:t>СХЕМА ВЕРФИ</a:t>
            </a:r>
            <a:endParaRPr lang="ru-RU" sz="2400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4" name="Picture 2" descr="http://nevskii-bastion.ru/kartinki/ZVEZDA_SSK_NEVA-2019_07.JPG"/>
          <p:cNvPicPr>
            <a:picLocks noChangeAspect="1" noChangeArrowheads="1"/>
          </p:cNvPicPr>
          <p:nvPr/>
        </p:nvPicPr>
        <p:blipFill>
          <a:blip r:embed="rId2" cstate="print"/>
          <a:srcRect b="4079"/>
          <a:stretch>
            <a:fillRect/>
          </a:stretch>
        </p:blipFill>
        <p:spPr bwMode="auto">
          <a:xfrm>
            <a:off x="207010" y="1310186"/>
            <a:ext cx="8693801" cy="50906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294</TotalTime>
  <Words>51</Words>
  <Application>Microsoft Office PowerPoint</Application>
  <PresentationFormat>Экран (4:3)</PresentationFormat>
  <Paragraphs>13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Aharoni</vt:lpstr>
      <vt:lpstr>Arial</vt:lpstr>
      <vt:lpstr>Bookman Old Style</vt:lpstr>
      <vt:lpstr>Calibri</vt:lpstr>
      <vt:lpstr>Calibri Light</vt:lpstr>
      <vt:lpstr>Тема Office</vt:lpstr>
      <vt:lpstr>ВЕРФЬ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Павел</dc:creator>
  <cp:lastModifiedBy>hp</cp:lastModifiedBy>
  <cp:revision>65</cp:revision>
  <dcterms:created xsi:type="dcterms:W3CDTF">2014-10-08T06:06:36Z</dcterms:created>
  <dcterms:modified xsi:type="dcterms:W3CDTF">2020-02-19T07:03:52Z</dcterms:modified>
</cp:coreProperties>
</file>