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99FF"/>
    <a:srgbClr val="FF5050"/>
    <a:srgbClr val="66CCFF"/>
    <a:srgbClr val="3399FF"/>
    <a:srgbClr val="E4C9FF"/>
    <a:srgbClr val="FFFF00"/>
    <a:srgbClr val="33CCFF"/>
    <a:srgbClr val="85D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8" autoAdjust="0"/>
  </p:normalViewPr>
  <p:slideViewPr>
    <p:cSldViewPr>
      <p:cViewPr>
        <p:scale>
          <a:sx n="90" d="100"/>
          <a:sy n="90" d="100"/>
        </p:scale>
        <p:origin x="-2250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53380" y="262741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mg-fotki.yandex.ru/get/30086/200418627.15e/0_16ef74_4acbfbc4_orig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97923" y="1047750"/>
            <a:ext cx="8483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73397" y="4606099"/>
            <a:ext cx="54942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404664"/>
            <a:ext cx="4536504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latin typeface="Bookman Old Style" pitchFamily="18" charset="0"/>
              </a:rPr>
              <a:t>ТЕМАТИЧЕСКИЙ БЛОК</a:t>
            </a:r>
            <a:r>
              <a:rPr lang="ru-RU" sz="2400" b="1" i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7030A0"/>
                </a:solidFill>
                <a:latin typeface="Bookman Old Style" pitchFamily="18" charset="0"/>
              </a:rPr>
              <a:t>«</a:t>
            </a:r>
            <a:r>
              <a:rPr lang="ru-RU" sz="2400" b="1" i="1" dirty="0" smtClean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Основания и фундаменты, </a:t>
            </a:r>
            <a:endParaRPr lang="ru-RU" sz="2400" b="1" i="1" dirty="0" smtClean="0">
              <a:solidFill>
                <a:srgbClr val="7030A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подземные сооружения</a:t>
            </a:r>
            <a:r>
              <a:rPr lang="ru-RU" sz="2400" b="1" i="1" dirty="0" smtClean="0">
                <a:solidFill>
                  <a:srgbClr val="7030A0"/>
                </a:solidFill>
                <a:latin typeface="Bookman Old Style" pitchFamily="18" charset="0"/>
              </a:rPr>
              <a:t>»</a:t>
            </a:r>
            <a:endParaRPr lang="ru-RU" sz="2400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259632" y="2132856"/>
            <a:ext cx="7488832" cy="38164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CanU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8800" b="1" u="none" strike="noStrike" kern="1200" normalizeH="0" baseline="0" noProof="0" dirty="0" smtClean="0">
                <a:ln w="76200">
                  <a:solidFill>
                    <a:srgbClr val="7030A0"/>
                  </a:solidFill>
                </a:ln>
                <a:solidFill>
                  <a:srgbClr val="CC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НА ЧЕМ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800" b="1" dirty="0" smtClean="0">
                <a:ln w="76200">
                  <a:solidFill>
                    <a:srgbClr val="7030A0"/>
                  </a:solidFill>
                </a:ln>
                <a:solidFill>
                  <a:srgbClr val="CC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СТОИТ ДОМ</a:t>
            </a:r>
            <a:endParaRPr kumimoji="0" lang="ru-RU" altLang="ru-RU" sz="8800" b="1" u="none" strike="noStrike" kern="1200" normalizeH="0" baseline="0" noProof="0" dirty="0" smtClean="0">
              <a:ln w="76200">
                <a:solidFill>
                  <a:srgbClr val="7030A0"/>
                </a:solidFill>
              </a:ln>
              <a:solidFill>
                <a:srgbClr val="CC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11" name="Picture 2" descr="https://qwizz.ru/wp-content/uploads/2017/12/panelnye-doma-po-novoy-tehnolog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797152"/>
            <a:ext cx="1902297" cy="167212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7544" y="5085184"/>
            <a:ext cx="3456384" cy="12961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CanU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altLang="ru-RU" sz="8800" b="1" i="1" u="none" strike="noStrike" kern="1200" spc="-150" normalizeH="0" baseline="0" noProof="0" dirty="0" smtClean="0">
              <a:ln w="76200">
                <a:solidFill>
                  <a:srgbClr val="7030A0"/>
                </a:solidFill>
              </a:ln>
              <a:solidFill>
                <a:srgbClr val="CC99FF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81001"/>
            <a:ext cx="1475656" cy="276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чем стоит дом?</a:t>
            </a:r>
            <a:endParaRPr lang="ru-RU" sz="12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CC99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defRPr/>
            </a:pPr>
            <a:r>
              <a:rPr lang="ru-RU" sz="28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Фундамент столбчатый.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927884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Данный тип фундамента состоит из каменных, кирпичных и других опор. Столбчатый фундамент целесообразно возводить только под домами с легкими стенами. Главным достоинством этого типа фундамента, бесспорно, является высокая экономия на материалах и относительная несложность устройства.</a:t>
            </a:r>
          </a:p>
        </p:txBody>
      </p:sp>
      <p:pic>
        <p:nvPicPr>
          <p:cNvPr id="6146" name="Picture 2" descr="http://normdom.ru/wp-content/uploads/2016/04/-6-e14618570128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3552610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m0-tub-ru.yandex.net/i?id=26dc55623100061967ef13595e6a4b47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3744416" cy="2497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581001"/>
            <a:ext cx="1475656" cy="276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чем стоит дом?</a:t>
            </a:r>
            <a:endParaRPr lang="ru-RU" sz="12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CC99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9614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Дома, построенные на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столбчатом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фундаменте</a:t>
            </a:r>
          </a:p>
        </p:txBody>
      </p:sp>
      <p:pic>
        <p:nvPicPr>
          <p:cNvPr id="7170" name="Picture 2" descr="http://stroysyaneboysya.ru/wp-content/uploads/2014/12/Dom-iz-brusa-na-oporno-stolbchatom-fundamente-iz-blok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84784"/>
            <a:ext cx="2304256" cy="2158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fundamentt.com/wp-content/uploads/2014/08/%D0%A0%D0%B8%D1%81.-2-%D0%94%D0%BE%D0%BC-%D0%BD%D0%B0-%D1%84%D1%83%D0%BD%D0%B4%D0%B0%D0%BC%D0%B5%D0%BD%D1%82%D0%B5-%D0%B8%D0%B7-%D0%B0%D1%81%D0%B1%D0%B5%D1%81%D1%82%D0%BE%D0%B2%D1%8B%D1%85-%D1%82%D1%80%D1%83%D0%B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3056"/>
            <a:ext cx="3720410" cy="2358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nafundamente.ru/wp-content/uploads/2014/12/1141-1024x7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933056"/>
            <a:ext cx="2520280" cy="2416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mostinfo.su/k/mx-dom-1-mos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3624610" cy="2416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81001"/>
            <a:ext cx="1475656" cy="276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чем стоит дом?</a:t>
            </a:r>
            <a:endParaRPr lang="ru-RU" sz="12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CC99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375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6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Фундамент</a:t>
            </a:r>
            <a:r>
              <a:rPr lang="ru-RU" sz="2000" dirty="0">
                <a:solidFill>
                  <a:srgbClr val="C00000"/>
                </a:solidFill>
                <a:latin typeface="Bookman Old Style" pitchFamily="18" charset="0"/>
              </a:rPr>
              <a:t> является основным конструктивным элементом несущего остова здания, принимающим на себя все нагрузки строения и передающим их на грунт.</a:t>
            </a:r>
          </a:p>
        </p:txBody>
      </p:sp>
      <p:pic>
        <p:nvPicPr>
          <p:cNvPr id="6" name="Picture 5" descr="lent_fund_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79698" y="4077072"/>
            <a:ext cx="3165262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87624" y="1412776"/>
            <a:ext cx="3306037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581001"/>
            <a:ext cx="1475656" cy="276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чем стоит дом?</a:t>
            </a:r>
            <a:endParaRPr lang="ru-RU" sz="12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CC99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Рисунок 8" descr="https://stroitelstvo-podmoskovie.ru/wp-content/uploads/2019/05/lentochnyj-tip-fundament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556792"/>
            <a:ext cx="3735876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908720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</a:rPr>
              <a:t>Виды фундаментов</a:t>
            </a:r>
            <a:r>
              <a:rPr lang="ru-RU" sz="2000" dirty="0">
                <a:solidFill>
                  <a:srgbClr val="C00000"/>
                </a:solidFill>
                <a:latin typeface="Bookman Old Style" pitchFamily="18" charset="0"/>
              </a:rPr>
              <a:t>, применяемые при строительстве малоэтажных жилых кирпичных и деревянных домов по типу конструкции и технологии изготовления делятся </a:t>
            </a:r>
            <a:r>
              <a:rPr lang="ru-RU" sz="2000" dirty="0" smtClean="0">
                <a:solidFill>
                  <a:srgbClr val="C00000"/>
                </a:solidFill>
                <a:latin typeface="Bookman Old Style" pitchFamily="18" charset="0"/>
              </a:rPr>
              <a:t>на:</a:t>
            </a: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9512" y="404664"/>
            <a:ext cx="822960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500" b="1" i="0" u="none" strike="noStrike" kern="0" cap="none" spc="0" normalizeH="0" baseline="0" noProof="0" dirty="0" smtClean="0">
              <a:ln>
                <a:noFill/>
              </a:ln>
              <a:solidFill>
                <a:srgbClr val="33006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3500" kern="0" dirty="0">
              <a:solidFill>
                <a:srgbClr val="330066"/>
              </a:solidFill>
              <a:latin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500" b="1" i="0" u="none" strike="noStrike" kern="0" cap="none" spc="0" normalizeH="0" baseline="0" noProof="0" dirty="0" smtClean="0">
              <a:ln>
                <a:noFill/>
              </a:ln>
              <a:solidFill>
                <a:srgbClr val="33006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</a:rPr>
              <a:t>Виды фундаментов дома</a:t>
            </a:r>
            <a:r>
              <a:rPr kumimoji="0" lang="ru-RU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man Old Style" pitchFamily="18" charset="0"/>
              </a:rPr>
              <a:t/>
            </a:r>
            <a:br>
              <a:rPr kumimoji="0" lang="ru-RU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man Old Style" pitchFamily="18" charset="0"/>
              </a:rPr>
            </a:br>
            <a:endParaRPr kumimoji="0" lang="ru-RU" sz="35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1259632" y="2408304"/>
            <a:ext cx="3168352" cy="1380736"/>
          </a:xfrm>
          <a:prstGeom prst="flowChartPunchedTape">
            <a:avLst/>
          </a:prstGeom>
          <a:solidFill>
            <a:srgbClr val="66CCFF"/>
          </a:solidFill>
          <a:ln>
            <a:solidFill>
              <a:srgbClr val="33CC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ленточные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5148064" y="2408304"/>
            <a:ext cx="3168352" cy="1380736"/>
          </a:xfrm>
          <a:prstGeom prst="flowChartPunchedTape">
            <a:avLst/>
          </a:prstGeom>
          <a:solidFill>
            <a:srgbClr val="CC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плитные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5220072" y="4221088"/>
            <a:ext cx="3168352" cy="1380736"/>
          </a:xfrm>
          <a:prstGeom prst="flowChartPunchedTap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столбчатые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1331640" y="4221088"/>
            <a:ext cx="3168352" cy="1380736"/>
          </a:xfrm>
          <a:prstGeom prst="flowChartPunchedTape">
            <a:avLst/>
          </a:prstGeom>
          <a:solidFill>
            <a:srgbClr val="FF5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свайные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81001"/>
            <a:ext cx="1475656" cy="276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чем стоит дом?</a:t>
            </a:r>
            <a:endParaRPr lang="ru-RU" sz="12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CC99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247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skstroy.ru/images/len1tochnyj-fundament-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3891425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260648"/>
            <a:ext cx="7344816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Ленточный 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фундамент</a:t>
            </a:r>
          </a:p>
          <a:p>
            <a:pPr>
              <a:lnSpc>
                <a:spcPct val="90000"/>
              </a:lnSpc>
              <a:defRPr/>
            </a:pPr>
            <a:r>
              <a:rPr lang="ru-RU" sz="1600" dirty="0">
                <a:solidFill>
                  <a:srgbClr val="C00000"/>
                </a:solidFill>
                <a:latin typeface="Bookman Old Style" pitchFamily="18" charset="0"/>
              </a:rPr>
              <a:t>Данный фундамент представляет собой монолитную бетонную конструкцию, которая заливается по периметру будущего строения. </a:t>
            </a:r>
          </a:p>
          <a:p>
            <a:pPr>
              <a:lnSpc>
                <a:spcPct val="90000"/>
              </a:lnSpc>
              <a:defRPr/>
            </a:pPr>
            <a:r>
              <a:rPr lang="ru-RU" sz="1600" dirty="0">
                <a:solidFill>
                  <a:srgbClr val="C00000"/>
                </a:solidFill>
                <a:latin typeface="Bookman Old Style" pitchFamily="18" charset="0"/>
              </a:rPr>
              <a:t>При строительстве домов и зданий из так называемых «тяжелых» материалов (кирпич, бетон и т.д.) создают заглубленный </a:t>
            </a:r>
            <a:r>
              <a:rPr lang="ru-RU" sz="1600" dirty="0" smtClean="0">
                <a:solidFill>
                  <a:srgbClr val="C00000"/>
                </a:solidFill>
                <a:latin typeface="Bookman Old Style" pitchFamily="18" charset="0"/>
              </a:rPr>
              <a:t>фундамент, при </a:t>
            </a:r>
            <a:r>
              <a:rPr lang="ru-RU" sz="1600" dirty="0">
                <a:solidFill>
                  <a:srgbClr val="C00000"/>
                </a:solidFill>
                <a:latin typeface="Bookman Old Style" pitchFamily="18" charset="0"/>
              </a:rPr>
              <a:t>возведении «легких» построек (из бревна, бруса и т.д.) – </a:t>
            </a:r>
            <a:r>
              <a:rPr lang="ru-RU" sz="1600" dirty="0" err="1">
                <a:solidFill>
                  <a:srgbClr val="C00000"/>
                </a:solidFill>
                <a:latin typeface="Bookman Old Style" pitchFamily="18" charset="0"/>
              </a:rPr>
              <a:t>мелкозаглубленный</a:t>
            </a:r>
            <a:r>
              <a:rPr lang="ru-RU" sz="1600" dirty="0">
                <a:solidFill>
                  <a:srgbClr val="C00000"/>
                </a:solidFill>
                <a:latin typeface="Bookman Old Style" pitchFamily="18" charset="0"/>
              </a:rPr>
              <a:t>.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Picture 6" descr="3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89040"/>
            <a:ext cx="3708943" cy="2492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581001"/>
            <a:ext cx="1475656" cy="276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чем стоит дом?</a:t>
            </a:r>
            <a:endParaRPr lang="ru-RU" sz="12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CC99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364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andshaftportal.ru/wp-content/uploads/2017/08/Lentochnyiy-fundament-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3122728" cy="2266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260648"/>
            <a:ext cx="8156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Дома, построенные на ленточном фундаменте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8" name="Picture 4" descr="https://abnstroi.ru/media/k2/items/cache/e9c724eeb5636d1c1c1a2c2e85d40377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08720"/>
            <a:ext cx="3207734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8.filesonload.ru/s/1ifcpm051/f53df2f26ac452a67c02f41d9c3c83b0/b3c115cce364d7a43421e50dd6bf5cf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56992"/>
            <a:ext cx="3465044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portner.ru/media/uploads/blog/08_arhitekturnie_stili_chastnih_zagorodnih_domov/1_postsovetskiy_sti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56992"/>
            <a:ext cx="3384376" cy="2538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81001"/>
            <a:ext cx="1475656" cy="276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чем стоит дом?</a:t>
            </a:r>
            <a:endParaRPr lang="ru-RU" sz="12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CC99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461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88640"/>
            <a:ext cx="69960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Монолитный (плитный) 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фундамент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999892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Bookman Old Style" pitchFamily="18" charset="0"/>
              </a:rPr>
              <a:t>Обычно </a:t>
            </a:r>
            <a:r>
              <a:rPr lang="ru-RU" sz="1600" dirty="0">
                <a:solidFill>
                  <a:srgbClr val="C00000"/>
                </a:solidFill>
                <a:latin typeface="Bookman Old Style" pitchFamily="18" charset="0"/>
              </a:rPr>
              <a:t>его устанавливают под тяжелые каменные дома. Такой фундамент заливается цельным армированным монолитом на глубину промерзания - 1,5-1,7м. Его рекомендуется применять под каменные (кирпичные, блочные) дома, где на фундамент оказываются большие нагрузки, и перекос конструкции может привести к трещинам в стенах и угрозе последующего разрушения строения.</a:t>
            </a:r>
          </a:p>
        </p:txBody>
      </p:sp>
      <p:pic>
        <p:nvPicPr>
          <p:cNvPr id="4" name="Picture 5" descr="plita_f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43608" y="2564904"/>
            <a:ext cx="374441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932039" y="3501008"/>
            <a:ext cx="3807081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581001"/>
            <a:ext cx="1475656" cy="276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чем стоит дом?</a:t>
            </a:r>
            <a:endParaRPr lang="ru-RU" sz="12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CC99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9660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Дома, построенные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 плитном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фундаменте</a:t>
            </a:r>
          </a:p>
        </p:txBody>
      </p:sp>
      <p:pic>
        <p:nvPicPr>
          <p:cNvPr id="1026" name="Picture 2" descr="http://nedviginform.ru/wp-content/uploads/2017/10/mnogoetazhnye-do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6347" y="1358771"/>
            <a:ext cx="3534937" cy="2430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reets-kharkiv.info/files/u4/1-ja-poperechnaja-dom-2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77072"/>
            <a:ext cx="2952328" cy="2214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://www.diagrad.ru/_front/files/images/objects/1543854580/1564461453_image_14890540518077.jpg_fancy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3603550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81001"/>
            <a:ext cx="1475656" cy="276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чем стоит дом?</a:t>
            </a:r>
            <a:endParaRPr lang="ru-RU" sz="12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CC99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779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5608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Свайный фундамент </a:t>
            </a:r>
          </a:p>
        </p:txBody>
      </p:sp>
      <p:pic>
        <p:nvPicPr>
          <p:cNvPr id="2050" name="Picture 2" descr="http://infobrus.ru/wp-content/uploads/2016/12/svaino-vintovoi-fundament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67116"/>
            <a:ext cx="3986386" cy="1909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ixsell.ru/files/images/items/2/2293z103d7d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49080"/>
            <a:ext cx="2988332" cy="2182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sva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75656" y="4149080"/>
            <a:ext cx="2918871" cy="2182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99592" y="884824"/>
            <a:ext cx="7820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dirty="0">
                <a:solidFill>
                  <a:srgbClr val="C00000"/>
                </a:solidFill>
                <a:latin typeface="Bookman Old Style" pitchFamily="18" charset="0"/>
              </a:rPr>
              <a:t>Свайный фундамент</a:t>
            </a:r>
            <a:r>
              <a:rPr lang="ru-RU" sz="1600" dirty="0">
                <a:solidFill>
                  <a:srgbClr val="C00000"/>
                </a:solidFill>
                <a:latin typeface="Bookman Old Style" pitchFamily="18" charset="0"/>
              </a:rPr>
              <a:t> рационально использовать только при возведении домов и зданий на слабых, насыщенных водой грунтах. Другими словами, там, где невозможно установить фундамент ленточный, там, где слабый грунт находится ниже допустимой глубины – </a:t>
            </a:r>
            <a:r>
              <a:rPr lang="ru-RU" sz="1600" dirty="0" smtClean="0">
                <a:solidFill>
                  <a:srgbClr val="C00000"/>
                </a:solidFill>
                <a:latin typeface="Bookman Old Style" pitchFamily="18" charset="0"/>
              </a:rPr>
              <a:t> устанавливается </a:t>
            </a:r>
            <a:r>
              <a:rPr lang="ru-RU" sz="1600" dirty="0">
                <a:solidFill>
                  <a:srgbClr val="C00000"/>
                </a:solidFill>
                <a:latin typeface="Bookman Old Style" pitchFamily="18" charset="0"/>
              </a:rPr>
              <a:t>свайный фундамент</a:t>
            </a:r>
            <a:r>
              <a:rPr lang="ru-RU" sz="1600" i="1" dirty="0">
                <a:solidFill>
                  <a:srgbClr val="C00000"/>
                </a:solidFill>
                <a:latin typeface="Bookman Old Style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581001"/>
            <a:ext cx="1475656" cy="276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чем стоит дом?</a:t>
            </a:r>
            <a:endParaRPr lang="ru-RU" sz="12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CC99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4244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38" y="3860496"/>
            <a:ext cx="3456385" cy="2376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http://proectstroy-p.ru/images/svaivint/22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7497" y="1402319"/>
            <a:ext cx="2691240" cy="2018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://zabivniesvai.ru/wp-content/uploads/2017/12/kak-podvesti-fundament-pod-derevyannyiy-dom-sovetyi-spetsialista-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89040"/>
            <a:ext cx="2664296" cy="2274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http://vent-project.ru/wp-content/uploads/2016/10/svaynyy-fundament-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3695715" cy="2018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332656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Дома, построенные на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свайном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фундаменте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581001"/>
            <a:ext cx="1475656" cy="276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чем стоит дом?</a:t>
            </a:r>
            <a:endParaRPr lang="ru-RU" sz="12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CC99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933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348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sokolova</cp:lastModifiedBy>
  <cp:revision>72</cp:revision>
  <dcterms:created xsi:type="dcterms:W3CDTF">2014-07-06T18:18:01Z</dcterms:created>
  <dcterms:modified xsi:type="dcterms:W3CDTF">2020-02-03T09:42:30Z</dcterms:modified>
</cp:coreProperties>
</file>