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7"/>
  </p:notesMasterIdLst>
  <p:sldIdLst>
    <p:sldId id="273" r:id="rId2"/>
    <p:sldId id="257" r:id="rId3"/>
    <p:sldId id="261" r:id="rId4"/>
    <p:sldId id="267" r:id="rId5"/>
    <p:sldId id="270" r:id="rId6"/>
    <p:sldId id="271" r:id="rId7"/>
    <p:sldId id="260" r:id="rId8"/>
    <p:sldId id="265" r:id="rId9"/>
    <p:sldId id="276" r:id="rId10"/>
    <p:sldId id="266" r:id="rId11"/>
    <p:sldId id="264" r:id="rId12"/>
    <p:sldId id="268" r:id="rId13"/>
    <p:sldId id="269" r:id="rId14"/>
    <p:sldId id="274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88F2F-2B9F-4628-9CA3-15B0986DDD9C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5C003-3EE3-4711-815C-C8CECC713F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34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 </a:t>
            </a: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86014E-96FB-4DE0-A68B-50FA2E03C4E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1A5EB66F-A7AC-4CE7-B1D8-17E986281927}" type="datetimeFigureOut">
              <a:rPr lang="ru-RU" smtClean="0"/>
              <a:pPr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3253853-A62E-4E0F-A214-710E5AA15B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lum bright="2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2204864"/>
            <a:ext cx="86329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Проектирование </a:t>
            </a:r>
          </a:p>
          <a:p>
            <a:r>
              <a:rPr lang="ru-RU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железнодорожных </a:t>
            </a:r>
          </a:p>
          <a:p>
            <a:pPr algn="ctr"/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путей</a:t>
            </a:r>
            <a:endParaRPr lang="ru-RU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8"/>
            <a:ext cx="4248472" cy="2016224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man Old Style" pitchFamily="18" charset="0"/>
              </a:rPr>
              <a:t>ТЕМАТИЧЕСКИЙ БЛОК</a:t>
            </a:r>
          </a:p>
          <a:p>
            <a:pPr algn="ctr"/>
            <a:r>
              <a:rPr lang="ru-RU" sz="2400" b="1" i="1" dirty="0" smtClean="0">
                <a:latin typeface="Bookman Old Style" pitchFamily="18" charset="0"/>
              </a:rPr>
              <a:t>«Железнодорожный путь, изыскание и проектирование</a:t>
            </a:r>
          </a:p>
          <a:p>
            <a:pPr algn="ctr"/>
            <a:r>
              <a:rPr lang="ru-RU" sz="2400" b="1" i="1" dirty="0" smtClean="0">
                <a:latin typeface="Bookman Old Style" pitchFamily="18" charset="0"/>
              </a:rPr>
              <a:t> Железных доро</a:t>
            </a:r>
            <a:r>
              <a:rPr lang="ru-RU" sz="2400" b="1" i="1" dirty="0" smtClean="0"/>
              <a:t>г»</a:t>
            </a:r>
            <a:endParaRPr lang="ru-RU" sz="2400" b="1" i="1" dirty="0"/>
          </a:p>
        </p:txBody>
      </p:sp>
      <p:pic>
        <p:nvPicPr>
          <p:cNvPr id="1028" name="Picture 4" descr="https://www.thesun.co.uk/wp-content/uploads/2016/10/nintchdbpict000003151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88640"/>
            <a:ext cx="2974586" cy="2251762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Сам поезд состоит из вагонов, грузовых или </a:t>
            </a:r>
            <a:r>
              <a:rPr lang="ru-RU" dirty="0" smtClean="0"/>
              <a:t>пассажирских, </a:t>
            </a:r>
            <a:r>
              <a:rPr lang="ru-RU" dirty="0"/>
              <a:t>и локомотива, </a:t>
            </a:r>
            <a:r>
              <a:rPr lang="ru-RU" dirty="0" smtClean="0"/>
              <a:t>который тянет </a:t>
            </a:r>
            <a:r>
              <a:rPr lang="ru-RU" dirty="0"/>
              <a:t>эти вагоны за </a:t>
            </a:r>
            <a:r>
              <a:rPr lang="ru-RU" dirty="0" smtClean="0"/>
              <a:t>собой.</a:t>
            </a:r>
            <a:endParaRPr lang="ru-RU" dirty="0"/>
          </a:p>
        </p:txBody>
      </p:sp>
      <p:pic>
        <p:nvPicPr>
          <p:cNvPr id="4" name="Рисунок 3" descr="C:\Users\sokolova\Desktop\Снимок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454775" cy="475252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25586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7126" y="36721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ЖЕЛЕЗНОДОРОЖНЫЙ</a:t>
            </a:r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 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ПЕРЕЕЗД</a:t>
            </a:r>
            <a:r>
              <a:rPr lang="ru-RU" dirty="0">
                <a:latin typeface="Bookman Old Style" pitchFamily="18" charset="0"/>
              </a:rPr>
              <a:t> — сооружение в местах пересечения ж.-д. путей с </a:t>
            </a:r>
            <a:r>
              <a:rPr lang="ru-RU" dirty="0" smtClean="0">
                <a:latin typeface="Bookman Old Style" pitchFamily="18" charset="0"/>
              </a:rPr>
              <a:t>автомобильной дорогой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5122" name="Picture 2" descr="https://autosoren.ru/wp-content/uploads/2019/08/1551959211general_pages_09_march_2019_i71212_v_zavodskom_raione_vremenno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460287" cy="49685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47231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sokolova\Desktop\Снимок1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780928"/>
            <a:ext cx="4505325" cy="32861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62068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itchFamily="18" charset="0"/>
              </a:rPr>
              <a:t>Железнодорожный мост — искусственное сооружение, которое строится для укладки полотна через водные </a:t>
            </a:r>
            <a:r>
              <a:rPr lang="ru-RU" dirty="0" smtClean="0">
                <a:latin typeface="Bookman Old Style" pitchFamily="18" charset="0"/>
              </a:rPr>
              <a:t> и др. препятствия</a:t>
            </a:r>
            <a:r>
              <a:rPr lang="ru-RU" dirty="0">
                <a:latin typeface="Bookman Old Style" pitchFamily="18" charset="0"/>
              </a:rPr>
              <a:t>.</a:t>
            </a:r>
          </a:p>
        </p:txBody>
      </p:sp>
      <p:pic>
        <p:nvPicPr>
          <p:cNvPr id="5" name="Picture 2" descr="D:\ХОРУЖЕНКО\Оформить\жд\Как устроена железная дорога\s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464496" cy="29763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0102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548680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Железнодорожный туннель — тоннель, предназначенный для движения поездов – сооружение в виде сквозного коридора, прохода под землёй или в горах.</a:t>
            </a:r>
          </a:p>
        </p:txBody>
      </p:sp>
      <p:pic>
        <p:nvPicPr>
          <p:cNvPr id="4" name="Рисунок 3" descr="C:\Users\sokolova\Desktop\Снимок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7488832" cy="424847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75771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91880" y="5661248"/>
            <a:ext cx="144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СЕМАФОР</a:t>
            </a:r>
            <a:endParaRPr lang="ru-RU" dirty="0"/>
          </a:p>
        </p:txBody>
      </p:sp>
      <p:pic>
        <p:nvPicPr>
          <p:cNvPr id="6" name="Рисунок 5" descr="C:\Users\sokolova\Desktop\6247800ebca44a06a7852e93a2dadba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4336008" cy="29051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C:\Users\sokolova\Desktop\Castleton_East_Junction_signal_box_59_signal_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276872"/>
            <a:ext cx="3024336" cy="367240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sokolova\Desktop\Снимок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632848" cy="532859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ЖЕЛЕЗНАЯ ДОРОГА</a:t>
            </a:r>
            <a:r>
              <a:rPr lang="ru-RU" dirty="0">
                <a:latin typeface="Bookman Old Style" pitchFamily="18" charset="0"/>
              </a:rPr>
              <a:t> - это вид </a:t>
            </a:r>
            <a:r>
              <a:rPr lang="ru-RU" dirty="0" smtClean="0">
                <a:latin typeface="Bookman Old Style" pitchFamily="18" charset="0"/>
              </a:rPr>
              <a:t>наземного транспорта</a:t>
            </a:r>
            <a:r>
              <a:rPr lang="ru-RU" dirty="0">
                <a:latin typeface="Bookman Old Style" pitchFamily="18" charset="0"/>
              </a:rPr>
              <a:t>, задачей которого является перевозка людей и грузов</a:t>
            </a:r>
            <a:r>
              <a:rPr lang="ru-RU" dirty="0" smtClean="0">
                <a:latin typeface="Bookman Old Style" pitchFamily="18" charset="0"/>
              </a:rPr>
              <a:t>. 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1026" name="Picture 2" descr="D:\ХОРУЖЕНКО\Оформить\жд\Как устроена железная дорога\1185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016861" cy="4250213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229200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Она состоит из железнодорожного полотна: рельс и шпал.</a:t>
            </a:r>
          </a:p>
          <a:p>
            <a:pPr algn="ctr"/>
            <a:r>
              <a:rPr lang="ru-RU" dirty="0" smtClean="0">
                <a:latin typeface="Bookman Old Style" pitchFamily="18" charset="0"/>
              </a:rPr>
              <a:t>Железные  рельсы, прикрепляются к шпалам, откуда и происходит название – </a:t>
            </a:r>
            <a:r>
              <a:rPr lang="ru-RU" b="1" dirty="0" smtClean="0">
                <a:latin typeface="Bookman Old Style" pitchFamily="18" charset="0"/>
              </a:rPr>
              <a:t>Железная дорога</a:t>
            </a:r>
            <a:r>
              <a:rPr lang="ru-RU" dirty="0" smtClean="0"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16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а 2 из 16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923928" y="548680"/>
            <a:ext cx="4675386" cy="1152128"/>
          </a:xfrm>
          <a:prstGeom prst="wedgeRoundRectCallout">
            <a:avLst>
              <a:gd name="adj1" fmla="val -78264"/>
              <a:gd name="adj2" fmla="val 1670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Рельсы лежат на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шпалах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—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из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бетона, дерева, пластика или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металла,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укладываемых поперек железнодорожного полотна. Они нужны для опоры рельсам.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 rot="10800000">
            <a:off x="251520" y="5517232"/>
            <a:ext cx="3240360" cy="1080120"/>
          </a:xfrm>
          <a:prstGeom prst="wedgeRoundRectCallout">
            <a:avLst>
              <a:gd name="adj1" fmla="val -67084"/>
              <a:gd name="adj2" fmla="val 1095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703" y="5595627"/>
            <a:ext cx="3240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Рельс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— это стальной узкий брус, по которому, катясь, движутся колеса вагонов.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916209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man Old Style" pitchFamily="18" charset="0"/>
              </a:rPr>
              <a:t>По этим рельсам поездам гораздо легче ездить чем машинам по дорогам и поезда могут развивать большую скорость.</a:t>
            </a:r>
          </a:p>
          <a:p>
            <a:pPr algn="ctr"/>
            <a:r>
              <a:rPr lang="ru-RU" dirty="0">
                <a:latin typeface="Bookman Old Style" pitchFamily="18" charset="0"/>
              </a:rPr>
              <a:t>Водят поезда специальные люди, 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МАШИНИСТЫ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D:\ХОРУЖЕНКО\Оформить\жд\Как устроена железная дорога\8864924dq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5542277" cy="41553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ХОРУЖЕНКО\Оформить\жд\Как устроена железная дорога\gallery!fc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064796" cy="273630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1583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Иногда рельсы разветвляются в разные стороны и поезд может повернуть куда идёт новый путь. А переводят рельсы на новый путь специальные люди, 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ДИСПЕТЧЕРА 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C:\Users\Users\Desktop\Новая папка\depositphotos_12458832-stock-photo-railw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5923033" cy="44644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32040" y="1268760"/>
            <a:ext cx="3949101" cy="26310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6518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1920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Bookman Old Style" pitchFamily="18" charset="0"/>
              </a:rPr>
              <a:t>За исправностью железной дороги тоже специальные люди- </a:t>
            </a:r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ОБХОДЧИКИ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6146" name="Picture 2" descr="D:\ХОРУЖЕНКО\Оформить\жд\Как устроена железная дорога\139c15a28d657a54cd4db08677aa95a5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464496" cy="33483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s\Desktop\Новая папка\1503059500_full_f0rew15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4445160" cy="31683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0713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271" y="54868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Поезда, которые возят людей, называются </a:t>
            </a:r>
            <a:r>
              <a:rPr lang="ru-RU" b="1" dirty="0" smtClean="0">
                <a:solidFill>
                  <a:srgbClr val="FF0000"/>
                </a:solidFill>
              </a:rPr>
              <a:t>ПАССАЖИРСКИМИ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53657" y="1052736"/>
            <a:ext cx="7184069" cy="481791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4178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0439" y="457605"/>
            <a:ext cx="7856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Поезда, которые возят различные грузы, называются грузовыми (</a:t>
            </a:r>
            <a:r>
              <a:rPr lang="ru-RU" b="1" dirty="0" smtClean="0">
                <a:solidFill>
                  <a:srgbClr val="FF0000"/>
                </a:solidFill>
              </a:rPr>
              <a:t>ТОВАРНЫМИ</a:t>
            </a:r>
            <a:r>
              <a:rPr lang="ru-RU" dirty="0" smtClean="0"/>
              <a:t>):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147049" cy="4796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571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Поезда и электрички останавливаются на </a:t>
            </a:r>
            <a:r>
              <a:rPr lang="ru-RU" b="1" dirty="0" smtClean="0">
                <a:solidFill>
                  <a:srgbClr val="FF0000"/>
                </a:solidFill>
              </a:rPr>
              <a:t>ЖЕЛЕЗНОДОРОЖНЫХ ВОКЗАЛАХ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2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4" name="AutoShape 10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6" name="Picture 12" descr="http://i1.ytimg.com/vi/6rz_cY7YJoU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448937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1542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262</TotalTime>
  <Words>217</Words>
  <Application>Microsoft Office PowerPoint</Application>
  <PresentationFormat>Экран (4:3)</PresentationFormat>
  <Paragraphs>25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NewsPrint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sokolova</cp:lastModifiedBy>
  <cp:revision>37</cp:revision>
  <dcterms:created xsi:type="dcterms:W3CDTF">2018-04-23T17:04:08Z</dcterms:created>
  <dcterms:modified xsi:type="dcterms:W3CDTF">2020-02-03T06:34:52Z</dcterms:modified>
</cp:coreProperties>
</file>